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Default Extension="gif" ContentType="image/gif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handoutMasterIdLst>
    <p:handoutMasterId r:id="rId6"/>
  </p:handoutMasterIdLst>
  <p:sldIdLst>
    <p:sldId id="256" r:id="rId2"/>
    <p:sldId id="313" r:id="rId3"/>
    <p:sldId id="312" r:id="rId4"/>
  </p:sldIdLst>
  <p:sldSz cx="9144000" cy="6858000" type="screen4x3"/>
  <p:notesSz cx="6794500" cy="9906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89672" autoAdjust="0"/>
  </p:normalViewPr>
  <p:slideViewPr>
    <p:cSldViewPr snapToObjects="1" showGuides="1">
      <p:cViewPr>
        <p:scale>
          <a:sx n="110" d="100"/>
          <a:sy n="110" d="100"/>
        </p:scale>
        <p:origin x="-1608" y="-17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813" cy="4953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101" y="1"/>
            <a:ext cx="2944813" cy="4953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0244FAFF-0E8C-4C3B-BA20-6BA995428A73}" type="datetimeFigureOut">
              <a:rPr lang="de-DE" smtClean="0"/>
              <a:pPr/>
              <a:t>20.04.2015</a:t>
            </a:fld>
            <a:endParaRPr lang="en-US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1" y="9409114"/>
            <a:ext cx="2944813" cy="4953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101" y="9409114"/>
            <a:ext cx="2944813" cy="4953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750C16BB-5E48-4346-81E5-FD64784D8B44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59133526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4283" cy="4953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5300"/>
          </a:xfrm>
          <a:prstGeom prst="rect">
            <a:avLst/>
          </a:prstGeom>
        </p:spPr>
        <p:txBody>
          <a:bodyPr vert="horz" lIns="91432" tIns="45716" rIns="91432" bIns="45716" rtlCol="0"/>
          <a:lstStyle>
            <a:lvl1pPr algn="r">
              <a:defRPr sz="1200"/>
            </a:lvl1pPr>
          </a:lstStyle>
          <a:p>
            <a:fld id="{6D4111C8-A3B7-474E-AB4F-02C1537FF14C}" type="datetimeFigureOut">
              <a:rPr lang="de-DE" smtClean="0"/>
              <a:pPr/>
              <a:t>20.04.2015</a:t>
            </a:fld>
            <a:endParaRPr lang="en-US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9207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2" tIns="45716" rIns="91432" bIns="45716" rtlCol="0" anchor="ctr"/>
          <a:lstStyle/>
          <a:p>
            <a:endParaRPr lang="en-US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05350"/>
            <a:ext cx="5435600" cy="4457700"/>
          </a:xfrm>
          <a:prstGeom prst="rect">
            <a:avLst/>
          </a:prstGeom>
        </p:spPr>
        <p:txBody>
          <a:bodyPr vert="horz" lIns="91432" tIns="45716" rIns="91432" bIns="45716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1" y="9408981"/>
            <a:ext cx="2944283" cy="4953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6" y="9408981"/>
            <a:ext cx="2944283" cy="495300"/>
          </a:xfrm>
          <a:prstGeom prst="rect">
            <a:avLst/>
          </a:prstGeom>
        </p:spPr>
        <p:txBody>
          <a:bodyPr vert="horz" lIns="91432" tIns="45716" rIns="91432" bIns="45716" rtlCol="0" anchor="b"/>
          <a:lstStyle>
            <a:lvl1pPr algn="r">
              <a:defRPr sz="1200"/>
            </a:lvl1pPr>
          </a:lstStyle>
          <a:p>
            <a:fld id="{87DEC4F1-46FF-481A-83D6-FE9653AEBE9C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258286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714348" y="3886200"/>
            <a:ext cx="771530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20482" name="Picture 2" descr="http://www.iiasa.ac.at/css/images/logoleft.pn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57752" y="6223041"/>
            <a:ext cx="571504" cy="500042"/>
          </a:xfrm>
          <a:prstGeom prst="rect">
            <a:avLst/>
          </a:prstGeom>
          <a:noFill/>
        </p:spPr>
      </p:pic>
      <p:pic>
        <p:nvPicPr>
          <p:cNvPr id="7" name="Picture 2" descr="Umweltbundesamt"/>
          <p:cNvPicPr>
            <a:picLocks noChangeAspect="1" noChangeArrowheads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147880" y="6218257"/>
            <a:ext cx="2705100" cy="504826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Aft>
                <a:spcPts val="300"/>
              </a:spcAft>
              <a:defRPr sz="1800"/>
            </a:lvl1pPr>
          </a:lstStyle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>
            <a:normAutofit/>
          </a:bodyPr>
          <a:lstStyle>
            <a:lvl1pPr algn="l">
              <a:defRPr sz="2800" b="1" cap="all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4040188" cy="746139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428736"/>
            <a:ext cx="4041775" cy="746139"/>
          </a:xfrm>
        </p:spPr>
        <p:txBody>
          <a:bodyPr anchor="b"/>
          <a:lstStyle>
            <a:lvl1pPr marL="0" indent="0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13" Type="http://schemas.openxmlformats.org/officeDocument/2006/relationships/image" Target="../media/image5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3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1714480" y="274638"/>
            <a:ext cx="6972320" cy="9397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dirty="0" smtClean="0"/>
              <a:t>Titelmasterformat</a:t>
            </a:r>
            <a:endParaRPr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428736"/>
            <a:ext cx="8229600" cy="469742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dirty="0" smtClean="0"/>
              <a:t>Textmasterformate durch Klicken bearbeiten</a:t>
            </a:r>
          </a:p>
          <a:p>
            <a:pPr lvl="1"/>
            <a:r>
              <a:rPr lang="de-DE" dirty="0" smtClean="0"/>
              <a:t>Zweite Ebene</a:t>
            </a:r>
          </a:p>
          <a:p>
            <a:pPr lvl="2"/>
            <a:r>
              <a:rPr lang="de-DE" dirty="0" smtClean="0"/>
              <a:t>Dritte Ebene</a:t>
            </a:r>
          </a:p>
          <a:p>
            <a:pPr lvl="3"/>
            <a:r>
              <a:rPr lang="de-DE" dirty="0" smtClean="0"/>
              <a:t>Vierte Ebene</a:t>
            </a:r>
          </a:p>
          <a:p>
            <a:pPr lvl="4"/>
            <a:r>
              <a:rPr lang="de-DE" dirty="0" smtClean="0"/>
              <a:t>Fünfte Ebene</a:t>
            </a:r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4286248" y="6357958"/>
            <a:ext cx="50006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9387AA-A8A0-45A3-BED4-D15D042A7917}" type="slidenum">
              <a:rPr lang="en-US" smtClean="0"/>
              <a:pPr/>
              <a:t>‹Nr.›</a:t>
            </a:fld>
            <a:endParaRPr lang="en-US" dirty="0"/>
          </a:p>
        </p:txBody>
      </p:sp>
      <p:pic>
        <p:nvPicPr>
          <p:cNvPr id="7" name="Picture 70" descr="logo_qu_r"/>
          <p:cNvPicPr>
            <a:picLocks noChangeAspect="1" noChangeArrowheads="1"/>
          </p:cNvPicPr>
          <p:nvPr/>
        </p:nvPicPr>
        <p:blipFill>
          <a:blip r:embed="rId9" cstate="print"/>
          <a:srcRect/>
          <a:stretch>
            <a:fillRect/>
          </a:stretch>
        </p:blipFill>
        <p:spPr bwMode="auto">
          <a:xfrm>
            <a:off x="500034" y="6429397"/>
            <a:ext cx="785818" cy="165937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10" cstate="print"/>
          <a:srcRect/>
          <a:stretch>
            <a:fillRect/>
          </a:stretch>
        </p:blipFill>
        <p:spPr bwMode="auto">
          <a:xfrm>
            <a:off x="1357290" y="6286520"/>
            <a:ext cx="785818" cy="4406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11" cstate="print"/>
          <a:srcRect/>
          <a:stretch>
            <a:fillRect/>
          </a:stretch>
        </p:blipFill>
        <p:spPr bwMode="auto">
          <a:xfrm>
            <a:off x="8072462" y="6286520"/>
            <a:ext cx="642942" cy="4746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3" name="Gerade Verbindung 12"/>
          <p:cNvCxnSpPr/>
          <p:nvPr/>
        </p:nvCxnSpPr>
        <p:spPr>
          <a:xfrm>
            <a:off x="428596" y="1214422"/>
            <a:ext cx="8286808" cy="0"/>
          </a:xfrm>
          <a:prstGeom prst="line">
            <a:avLst/>
          </a:prstGeom>
          <a:ln w="285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2" descr="http://www.iiasa.ac.at/css/images/logoleft.png"/>
          <p:cNvPicPr>
            <a:picLocks noChangeAspect="1" noChangeArrowheads="1"/>
          </p:cNvPicPr>
          <p:nvPr userDrawn="1"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4857752" y="6223041"/>
            <a:ext cx="571504" cy="500042"/>
          </a:xfrm>
          <a:prstGeom prst="rect">
            <a:avLst/>
          </a:prstGeom>
          <a:noFill/>
        </p:spPr>
      </p:pic>
      <p:pic>
        <p:nvPicPr>
          <p:cNvPr id="12" name="Picture 2" descr="Umweltbundesamt"/>
          <p:cNvPicPr>
            <a:picLocks noChangeAspect="1" noChangeArrowheads="1"/>
          </p:cNvPicPr>
          <p:nvPr userDrawn="1"/>
        </p:nvPicPr>
        <p:blipFill>
          <a:blip r:embed="rId13" cstate="print"/>
          <a:srcRect/>
          <a:stretch>
            <a:fillRect/>
          </a:stretch>
        </p:blipFill>
        <p:spPr bwMode="auto">
          <a:xfrm>
            <a:off x="2147880" y="6218257"/>
            <a:ext cx="2705100" cy="504826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</p:sldLayoutIdLst>
  <p:txStyles>
    <p:titleStyle>
      <a:lvl1pPr algn="r" defTabSz="914400" rtl="0" eaLnBrk="1" latinLnBrk="0" hangingPunct="1">
        <a:spcBef>
          <a:spcPct val="0"/>
        </a:spcBef>
        <a:buNone/>
        <a:defRPr sz="2800" b="1" kern="1200">
          <a:solidFill>
            <a:schemeClr val="tx2"/>
          </a:solidFill>
          <a:latin typeface="Verdana" pitchFamily="34" charset="0"/>
          <a:ea typeface="Verdana" pitchFamily="34" charset="0"/>
          <a:cs typeface="Verdana" pitchFamily="34" charset="0"/>
        </a:defRPr>
      </a:lvl1pPr>
    </p:titleStyle>
    <p:bodyStyle>
      <a:lvl1pPr marL="357188" indent="-357188" algn="l" defTabSz="914400" rtl="0" eaLnBrk="1" latinLnBrk="0" hangingPunct="1">
        <a:lnSpc>
          <a:spcPct val="120000"/>
        </a:lnSpc>
        <a:spcBef>
          <a:spcPts val="600"/>
        </a:spcBef>
        <a:spcAft>
          <a:spcPts val="300"/>
        </a:spcAft>
        <a:buClr>
          <a:schemeClr val="tx2"/>
        </a:buClr>
        <a:buFont typeface="Wingdings" pitchFamily="2" charset="2"/>
        <a:buChar char="§"/>
        <a:defRPr sz="2000" b="1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1pPr>
      <a:lvl2pPr marL="712788" indent="-355600" algn="l" defTabSz="914400" rtl="0" eaLnBrk="1" latinLnBrk="0" hangingPunct="1">
        <a:lnSpc>
          <a:spcPct val="120000"/>
        </a:lnSpc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Verdana" pitchFamily="34" charset="0"/>
          <a:ea typeface="Verdana" pitchFamily="34" charset="0"/>
          <a:cs typeface="Verdana" pitchFamily="34" charset="0"/>
        </a:defRPr>
      </a:lvl2pPr>
      <a:lvl3pPr marL="987425" indent="-274638" algn="l" defTabSz="914400" rtl="0" eaLnBrk="1" latinLnBrk="0" hangingPunct="1">
        <a:lnSpc>
          <a:spcPct val="120000"/>
        </a:lnSpc>
        <a:spcBef>
          <a:spcPct val="20000"/>
        </a:spcBef>
        <a:buClr>
          <a:schemeClr val="tx2"/>
        </a:buClr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52538" indent="-265113" algn="l" defTabSz="914400" rtl="0" eaLnBrk="1" latinLnBrk="0" hangingPunct="1">
        <a:lnSpc>
          <a:spcPct val="12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527175" indent="-265113" algn="l" defTabSz="914400" rtl="0" eaLnBrk="1" latinLnBrk="0" hangingPunct="1">
        <a:lnSpc>
          <a:spcPct val="120000"/>
        </a:lnSpc>
        <a:spcBef>
          <a:spcPct val="20000"/>
        </a:spcBef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412066" y="1428736"/>
            <a:ext cx="8319868" cy="2500329"/>
          </a:xfrm>
        </p:spPr>
        <p:txBody>
          <a:bodyPr>
            <a:normAutofit fontScale="90000"/>
          </a:bodyPr>
          <a:lstStyle/>
          <a:p>
            <a:pPr algn="ctr">
              <a:lnSpc>
                <a:spcPct val="150000"/>
              </a:lnSpc>
              <a:spcBef>
                <a:spcPts val="1200"/>
              </a:spcBef>
              <a:spcAft>
                <a:spcPts val="1200"/>
              </a:spcAft>
            </a:pP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Expert Workshop </a:t>
            </a:r>
            <a:br>
              <a:rPr lang="de-DE" dirty="0" smtClean="0"/>
            </a:br>
            <a:r>
              <a:rPr lang="de-DE" dirty="0" smtClean="0"/>
              <a:t>ClimTrans2050 </a:t>
            </a:r>
            <a:br>
              <a:rPr lang="de-DE" dirty="0" smtClean="0"/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en-US" sz="2000" dirty="0" smtClean="0">
                <a:solidFill>
                  <a:schemeClr val="tx1"/>
                </a:solidFill>
              </a:rPr>
              <a:t>24 April 2015</a:t>
            </a:r>
            <a:br>
              <a:rPr lang="en-US" sz="2000" dirty="0" smtClean="0">
                <a:solidFill>
                  <a:schemeClr val="tx1"/>
                </a:solidFill>
              </a:rPr>
            </a:br>
            <a:r>
              <a:rPr lang="de-DE" dirty="0" smtClean="0"/>
              <a:t/>
            </a:r>
            <a:br>
              <a:rPr lang="de-DE" dirty="0" smtClean="0"/>
            </a:br>
            <a:r>
              <a:rPr lang="de-AT" dirty="0" smtClean="0"/>
              <a:t/>
            </a:r>
            <a:br>
              <a:rPr lang="de-AT" dirty="0" smtClean="0"/>
            </a:br>
            <a:endParaRPr lang="en-US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971600" y="3792011"/>
            <a:ext cx="7715304" cy="1752600"/>
          </a:xfrm>
        </p:spPr>
        <p:txBody>
          <a:bodyPr>
            <a:noAutofit/>
          </a:bodyPr>
          <a:lstStyle/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WIFO, Arsenal Object 20, 1030 Vienna</a:t>
            </a:r>
          </a:p>
          <a:p>
            <a:pPr algn="r"/>
            <a:r>
              <a:rPr lang="en-US" sz="1600" dirty="0" err="1" smtClean="0">
                <a:solidFill>
                  <a:schemeClr val="tx1"/>
                </a:solidFill>
              </a:rPr>
              <a:t>Großer</a:t>
            </a:r>
            <a:r>
              <a:rPr lang="en-US" sz="1600" dirty="0" smtClean="0">
                <a:solidFill>
                  <a:schemeClr val="tx1"/>
                </a:solidFill>
              </a:rPr>
              <a:t> </a:t>
            </a:r>
            <a:r>
              <a:rPr lang="en-US" sz="1600" dirty="0" err="1" smtClean="0">
                <a:solidFill>
                  <a:schemeClr val="tx1"/>
                </a:solidFill>
              </a:rPr>
              <a:t>Sitzungssaal</a:t>
            </a:r>
            <a:endParaRPr lang="en-US" sz="1600" dirty="0" smtClean="0">
              <a:solidFill>
                <a:schemeClr val="tx1"/>
              </a:solidFill>
            </a:endParaRPr>
          </a:p>
          <a:p>
            <a:pPr algn="r"/>
            <a:r>
              <a:rPr lang="en-US" sz="1600" dirty="0" smtClean="0">
                <a:solidFill>
                  <a:schemeClr val="tx1"/>
                </a:solidFill>
              </a:rPr>
              <a:t>10:30-15:00</a:t>
            </a:r>
          </a:p>
          <a:p>
            <a:pPr algn="r"/>
            <a:endParaRPr lang="en-US" sz="1600" dirty="0" smtClean="0">
              <a:solidFill>
                <a:schemeClr val="tx1"/>
              </a:solidFill>
            </a:endParaRPr>
          </a:p>
          <a:p>
            <a:pPr algn="r"/>
            <a:endParaRPr lang="en-US" sz="1600" dirty="0" smtClean="0"/>
          </a:p>
          <a:p>
            <a:pPr algn="r"/>
            <a:endParaRPr lang="en-US" sz="1600" dirty="0"/>
          </a:p>
          <a:p>
            <a:pPr algn="r"/>
            <a:endParaRPr lang="en-US" sz="1600" dirty="0"/>
          </a:p>
        </p:txBody>
      </p:sp>
      <p:sp>
        <p:nvSpPr>
          <p:cNvPr id="4" name="Textfeld 7"/>
          <p:cNvSpPr txBox="1"/>
          <p:nvPr/>
        </p:nvSpPr>
        <p:spPr>
          <a:xfrm>
            <a:off x="500034" y="571480"/>
            <a:ext cx="264320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b="1" dirty="0" smtClean="0">
                <a:solidFill>
                  <a:srgbClr val="92D050"/>
                </a:solidFill>
              </a:rPr>
              <a:t>Clim</a:t>
            </a:r>
            <a:r>
              <a:rPr lang="de-DE" sz="2800" b="1" dirty="0" smtClean="0">
                <a:solidFill>
                  <a:srgbClr val="00B050"/>
                </a:solidFill>
              </a:rPr>
              <a:t>Trans</a:t>
            </a:r>
            <a:r>
              <a:rPr lang="de-DE" sz="2800" b="1" baseline="30000" dirty="0" smtClean="0">
                <a:solidFill>
                  <a:schemeClr val="accent4">
                    <a:lumMod val="75000"/>
                  </a:schemeClr>
                </a:solidFill>
              </a:rPr>
              <a:t>2050</a:t>
            </a:r>
            <a:endParaRPr lang="de-AT" sz="2800" b="1" baseline="30000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435280" cy="1169798"/>
          </a:xfrm>
        </p:spPr>
        <p:txBody>
          <a:bodyPr>
            <a:normAutofit/>
          </a:bodyPr>
          <a:lstStyle/>
          <a:p>
            <a:r>
              <a:rPr lang="en-US" dirty="0" smtClean="0"/>
              <a:t>Objective of the workshop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/>
            <a:r>
              <a:rPr lang="en-US" sz="2600" dirty="0" smtClean="0"/>
              <a:t> Presentation of the project framework</a:t>
            </a:r>
          </a:p>
          <a:p>
            <a:pPr marL="0" indent="0"/>
            <a:r>
              <a:rPr lang="en-US" sz="2600" dirty="0" smtClean="0"/>
              <a:t> Involvement of experts with respect to </a:t>
            </a:r>
          </a:p>
          <a:p>
            <a:pPr marL="630237" lvl="2" indent="-457200"/>
            <a:r>
              <a:rPr lang="en-US" sz="2600" dirty="0" smtClean="0"/>
              <a:t>experience on modeling long-term transformation processes</a:t>
            </a:r>
          </a:p>
          <a:p>
            <a:pPr marL="630237" lvl="2" indent="-457200"/>
            <a:r>
              <a:rPr lang="en-US" sz="2600" dirty="0" smtClean="0"/>
              <a:t>Necessary elements and content of a research plan for an open source model</a:t>
            </a:r>
          </a:p>
          <a:p>
            <a:pPr marL="180000" indent="-180000"/>
            <a:r>
              <a:rPr lang="en-US" sz="2600" dirty="0" smtClean="0"/>
              <a:t> Exchange platform on modeling expertise – presentation of web-based knowledge platform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204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44624"/>
            <a:ext cx="8435280" cy="1169798"/>
          </a:xfrm>
        </p:spPr>
        <p:txBody>
          <a:bodyPr>
            <a:normAutofit/>
          </a:bodyPr>
          <a:lstStyle/>
          <a:p>
            <a:r>
              <a:rPr lang="en-US" dirty="0" smtClean="0"/>
              <a:t>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10:30-10:45	Welcome and presentation of the project</a:t>
            </a:r>
          </a:p>
          <a:p>
            <a:pPr marL="0" indent="0">
              <a:buNone/>
            </a:pPr>
            <a:r>
              <a:rPr lang="en-US" dirty="0" smtClean="0"/>
              <a:t>10:45-11:50	Presentation of the work packages (10-15</a:t>
            </a:r>
            <a:r>
              <a:rPr lang="en-US" smtClean="0"/>
              <a:t>" </a:t>
            </a:r>
            <a:r>
              <a:rPr lang="en-US" smtClean="0"/>
              <a:t/>
            </a:r>
            <a:br>
              <a:rPr lang="en-US" smtClean="0"/>
            </a:br>
            <a:r>
              <a:rPr lang="en-US" smtClean="0"/>
              <a:t>		each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r>
              <a:rPr lang="en-US" dirty="0" smtClean="0"/>
              <a:t>11:50-12:00	Presentation of the web-based knowledge </a:t>
            </a:r>
            <a:br>
              <a:rPr lang="en-US" dirty="0" smtClean="0"/>
            </a:br>
            <a:r>
              <a:rPr lang="en-US" dirty="0" smtClean="0"/>
              <a:t>		platform</a:t>
            </a:r>
          </a:p>
          <a:p>
            <a:pPr marL="0" indent="0">
              <a:buNone/>
            </a:pPr>
            <a:r>
              <a:rPr lang="en-US" dirty="0" smtClean="0"/>
              <a:t>12:00-12:30	Lunch break</a:t>
            </a:r>
          </a:p>
          <a:p>
            <a:pPr marL="0" indent="0">
              <a:buNone/>
            </a:pPr>
            <a:r>
              <a:rPr lang="en-US" dirty="0" smtClean="0"/>
              <a:t>12:30-13:30	Table discussions (4 groups)</a:t>
            </a:r>
            <a:endParaRPr lang="en-US" dirty="0" smtClean="0">
              <a:solidFill>
                <a:srgbClr val="00B050"/>
              </a:solidFill>
            </a:endParaRPr>
          </a:p>
          <a:p>
            <a:pPr marL="0" indent="0">
              <a:buNone/>
            </a:pPr>
            <a:r>
              <a:rPr lang="en-US" dirty="0" smtClean="0"/>
              <a:t>13:30-14:10	Presentation of result of table discussions </a:t>
            </a:r>
          </a:p>
          <a:p>
            <a:pPr marL="0" indent="0">
              <a:buNone/>
            </a:pPr>
            <a:r>
              <a:rPr lang="en-US" dirty="0" smtClean="0"/>
              <a:t>14:10-15:00	Discussion in plenum</a:t>
            </a:r>
          </a:p>
          <a:p>
            <a:pPr marL="0" indent="0">
              <a:buNone/>
            </a:pPr>
            <a:r>
              <a:rPr lang="en-US" dirty="0" smtClean="0"/>
              <a:t>15:00		End of workshop</a:t>
            </a:r>
          </a:p>
          <a:p>
            <a:pPr marL="0" indent="0">
              <a:buNone/>
            </a:pP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4520436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KliEn">
  <a:themeElements>
    <a:clrScheme name="KliEn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262F77"/>
      </a:accent1>
      <a:accent2>
        <a:srgbClr val="27478D"/>
      </a:accent2>
      <a:accent3>
        <a:srgbClr val="1B3E84"/>
      </a:accent3>
      <a:accent4>
        <a:srgbClr val="2464A8"/>
      </a:accent4>
      <a:accent5>
        <a:srgbClr val="008CD6"/>
      </a:accent5>
      <a:accent6>
        <a:srgbClr val="25A9E3"/>
      </a:accent6>
      <a:hlink>
        <a:srgbClr val="A6DAF5"/>
      </a:hlink>
      <a:folHlink>
        <a:srgbClr val="347CBC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KliEn</Template>
  <TotalTime>0</TotalTime>
  <Words>62</Words>
  <Application>Microsoft Office PowerPoint</Application>
  <PresentationFormat>Bildschirmpräsentation (4:3)</PresentationFormat>
  <Paragraphs>24</Paragraphs>
  <Slides>3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4" baseType="lpstr">
      <vt:lpstr>KliEn</vt:lpstr>
      <vt:lpstr>  Expert Workshop  ClimTrans2050   24 April 2015   </vt:lpstr>
      <vt:lpstr>Objective of the workshop</vt:lpstr>
      <vt:lpstr>Agenda</vt:lpstr>
    </vt:vector>
  </TitlesOfParts>
  <Company>WSR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Economic Effects of Measures Promoting Energy Efficiency and RES in Austrian CEM Regions</dc:title>
  <dc:creator>Claudia Kettner</dc:creator>
  <cp:lastModifiedBy>koeberl</cp:lastModifiedBy>
  <cp:revision>229</cp:revision>
  <dcterms:created xsi:type="dcterms:W3CDTF">2012-05-04T17:03:12Z</dcterms:created>
  <dcterms:modified xsi:type="dcterms:W3CDTF">2015-04-20T08:42:15Z</dcterms:modified>
</cp:coreProperties>
</file>