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7" r:id="rId9"/>
    <p:sldId id="266" r:id="rId10"/>
    <p:sldId id="265" r:id="rId11"/>
    <p:sldId id="257" r:id="rId12"/>
  </p:sldIdLst>
  <p:sldSz cx="9144000" cy="6858000" type="screen4x3"/>
  <p:notesSz cx="6794500" cy="9931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99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620"/>
    <p:restoredTop sz="89672" autoAdjust="0"/>
  </p:normalViewPr>
  <p:slideViewPr>
    <p:cSldViewPr snapToObjects="1" showGuides="1">
      <p:cViewPr>
        <p:scale>
          <a:sx n="100" d="100"/>
          <a:sy n="100" d="100"/>
        </p:scale>
        <p:origin x="-1860" y="-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UMWELTBUNDESAMT.AT\Projekte\10000\10649_ClimTrans2050\Intern\05_berechnungen\modul_lw\THG_emissionen_LW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UMWELTBUNDESAMT.AT\Projekte\10000\10649_ClimTrans2050\Intern\05_berechnungen\modul_lw\THG_emissionen_LW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\\UMWELTBUNDESAMT.AT\Projekte\10000\10649_ClimTrans2050\Intern\05_berechnungen\modul_lw\THG_emissionen_LW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\\UMWELTBUNDESAMT.AT\Projekte\10000\10649_ClimTrans2050\Intern\05_berechnungen\modul_lw\THG_emissionen_LW.xlsx" TargetMode="External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AT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GHG from </a:t>
            </a:r>
            <a:r>
              <a:rPr lang="en-US" sz="1800" b="1" i="0" baseline="0">
                <a:effectLst/>
              </a:rPr>
              <a:t>agriculture </a:t>
            </a:r>
            <a:r>
              <a:rPr lang="en-US"/>
              <a:t>2013 </a:t>
            </a:r>
          </a:p>
        </c:rich>
      </c:tx>
      <c:layout>
        <c:manualLayout>
          <c:xMode val="edge"/>
          <c:yMode val="edge"/>
          <c:x val="0.11545911708839571"/>
          <c:y val="2.9962546816479405E-2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Modul!$Z$4</c:f>
              <c:strCache>
                <c:ptCount val="1"/>
                <c:pt idx="0">
                  <c:v>2013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Modul!$B$5:$Y$7</c:f>
              <c:strCache>
                <c:ptCount val="3"/>
                <c:pt idx="0">
                  <c:v>Enteric Fermentation</c:v>
                </c:pt>
                <c:pt idx="1">
                  <c:v>Manure Management</c:v>
                </c:pt>
                <c:pt idx="2">
                  <c:v>Agricultural area</c:v>
                </c:pt>
              </c:strCache>
            </c:strRef>
          </c:cat>
          <c:val>
            <c:numRef>
              <c:f>Modul!$Z$5:$Z$7</c:f>
              <c:numCache>
                <c:formatCode>#,##0</c:formatCode>
                <c:ptCount val="3"/>
                <c:pt idx="0">
                  <c:v>4103.1881096204525</c:v>
                </c:pt>
                <c:pt idx="1">
                  <c:v>842.09093879288184</c:v>
                </c:pt>
                <c:pt idx="2">
                  <c:v>1861.6411543904926</c:v>
                </c:pt>
              </c:numCache>
            </c:numRef>
          </c:val>
        </c:ser>
        <c:dLbls/>
        <c:firstSliceAng val="0"/>
      </c:pieChart>
    </c:plotArea>
    <c:legend>
      <c:legendPos val="r"/>
      <c:layout>
        <c:manualLayout>
          <c:xMode val="edge"/>
          <c:yMode val="edge"/>
          <c:x val="0.55800502057448831"/>
          <c:y val="0.39691940192869163"/>
          <c:w val="0.41961736033370262"/>
          <c:h val="0.55803356041169017"/>
        </c:manualLayout>
      </c:layout>
      <c:txPr>
        <a:bodyPr/>
        <a:lstStyle/>
        <a:p>
          <a:pPr>
            <a:defRPr sz="1200"/>
          </a:pPr>
          <a:endParaRPr lang="de-DE"/>
        </a:p>
      </c:txPr>
    </c:legend>
    <c:plotVisOnly val="1"/>
    <c:dispBlanksAs val="zero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AT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de-DE"/>
              <a:t>enteric fermentation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Modul!$Z$10</c:f>
              <c:strCache>
                <c:ptCount val="1"/>
                <c:pt idx="0">
                  <c:v>enteric</c:v>
                </c:pt>
              </c:strCache>
            </c:strRef>
          </c:tx>
          <c:dLbls>
            <c:dLbl>
              <c:idx val="2"/>
              <c:layout>
                <c:manualLayout>
                  <c:x val="-5.8188903672359502E-2"/>
                  <c:y val="4.7814444542746783E-2"/>
                </c:manualLayout>
              </c:layout>
              <c:showPercent val="1"/>
            </c:dLbl>
            <c:dLbl>
              <c:idx val="3"/>
              <c:layout>
                <c:manualLayout>
                  <c:x val="1.7735511592906841E-2"/>
                  <c:y val="-1.6317791736707107E-2"/>
                </c:manualLayout>
              </c:layout>
              <c:showPercent val="1"/>
            </c:dLbl>
            <c:dLbl>
              <c:idx val="4"/>
              <c:layout>
                <c:manualLayout>
                  <c:x val="0.1658365142030376"/>
                  <c:y val="-1.0551770916275949E-2"/>
                </c:manualLayout>
              </c:layout>
              <c:showPercent val="1"/>
            </c:dLbl>
            <c:showPercent val="1"/>
            <c:showLeaderLines val="1"/>
          </c:dLbls>
          <c:cat>
            <c:strRef>
              <c:f>Modul!$B$11:$Z$15</c:f>
              <c:strCache>
                <c:ptCount val="10"/>
                <c:pt idx="0">
                  <c:v>Dairy Cattle</c:v>
                </c:pt>
                <c:pt idx="1">
                  <c:v>Non-Dairy Cattle</c:v>
                </c:pt>
                <c:pt idx="2">
                  <c:v>Sheep</c:v>
                </c:pt>
                <c:pt idx="3">
                  <c:v>Swine</c:v>
                </c:pt>
                <c:pt idx="4">
                  <c:v>Others</c:v>
                </c:pt>
                <c:pt idx="5">
                  <c:v>1.712</c:v>
                </c:pt>
                <c:pt idx="6">
                  <c:v>2.149</c:v>
                </c:pt>
                <c:pt idx="7">
                  <c:v>71</c:v>
                </c:pt>
                <c:pt idx="8">
                  <c:v>109</c:v>
                </c:pt>
                <c:pt idx="9">
                  <c:v>62</c:v>
                </c:pt>
              </c:strCache>
            </c:strRef>
          </c:cat>
          <c:val>
            <c:numRef>
              <c:f>Modul!$Z$11:$Z$15</c:f>
              <c:numCache>
                <c:formatCode>#,##0</c:formatCode>
                <c:ptCount val="5"/>
                <c:pt idx="0">
                  <c:v>1711.6331696871616</c:v>
                </c:pt>
                <c:pt idx="1">
                  <c:v>2149.1618287500123</c:v>
                </c:pt>
                <c:pt idx="2">
                  <c:v>71.488</c:v>
                </c:pt>
                <c:pt idx="3">
                  <c:v>108.59403750000001</c:v>
                </c:pt>
                <c:pt idx="4">
                  <c:v>62.311073683276398</c:v>
                </c:pt>
              </c:numCache>
            </c:numRef>
          </c:val>
        </c:ser>
        <c:dLbls/>
        <c:firstSliceAng val="0"/>
      </c:pieChart>
    </c:plotArea>
    <c:legend>
      <c:legendPos val="r"/>
      <c:layout>
        <c:manualLayout>
          <c:xMode val="edge"/>
          <c:yMode val="edge"/>
          <c:x val="0.5323183632516848"/>
          <c:y val="0.24741749977881983"/>
          <c:w val="0.44552097192837048"/>
          <c:h val="0.67726267362647108"/>
        </c:manualLayout>
      </c:layout>
      <c:txPr>
        <a:bodyPr/>
        <a:lstStyle/>
        <a:p>
          <a:pPr>
            <a:defRPr sz="1200"/>
          </a:pPr>
          <a:endParaRPr lang="de-DE"/>
        </a:p>
      </c:txPr>
    </c:legend>
    <c:plotVisOnly val="1"/>
    <c:dispBlanksAs val="zero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AT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de-DE"/>
              <a:t>manure management</a:t>
            </a:r>
          </a:p>
        </c:rich>
      </c:tx>
      <c:layout>
        <c:manualLayout>
          <c:xMode val="edge"/>
          <c:yMode val="edge"/>
          <c:x val="0.20199879973680979"/>
          <c:y val="4.49438202247191E-2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Modul!$Z$18</c:f>
              <c:strCache>
                <c:ptCount val="1"/>
                <c:pt idx="0">
                  <c:v>manure</c:v>
                </c:pt>
              </c:strCache>
            </c:strRef>
          </c:tx>
          <c:explosion val="1"/>
          <c:dLbls>
            <c:dLbl>
              <c:idx val="3"/>
              <c:layout>
                <c:manualLayout>
                  <c:x val="3.8613768320282281E-3"/>
                  <c:y val="-5.4870388392462173E-3"/>
                </c:manualLayout>
              </c:layout>
              <c:showPercent val="1"/>
            </c:dLbl>
            <c:dLbl>
              <c:idx val="4"/>
              <c:layout>
                <c:manualLayout>
                  <c:x val="-5.8367208231202512E-2"/>
                  <c:y val="3.7234952372527164E-3"/>
                </c:manualLayout>
              </c:layout>
              <c:showPercent val="1"/>
            </c:dLbl>
            <c:dLbl>
              <c:idx val="5"/>
              <c:layout>
                <c:manualLayout>
                  <c:x val="3.949444335986927E-2"/>
                  <c:y val="1.872659176029963E-3"/>
                </c:manualLayout>
              </c:layout>
              <c:showPercent val="1"/>
            </c:dLbl>
            <c:showPercent val="1"/>
            <c:showLeaderLines val="1"/>
          </c:dLbls>
          <c:cat>
            <c:strRef>
              <c:f>Modul!$B$19:$Z$24</c:f>
              <c:strCache>
                <c:ptCount val="12"/>
                <c:pt idx="0">
                  <c:v>Dairy Cattle</c:v>
                </c:pt>
                <c:pt idx="1">
                  <c:v>Non-Dairy Cattle</c:v>
                </c:pt>
                <c:pt idx="2">
                  <c:v>Sheep</c:v>
                </c:pt>
                <c:pt idx="3">
                  <c:v>Swine</c:v>
                </c:pt>
                <c:pt idx="4">
                  <c:v>Others</c:v>
                </c:pt>
                <c:pt idx="5">
                  <c:v>indirect emissions (manure)</c:v>
                </c:pt>
                <c:pt idx="6">
                  <c:v>247</c:v>
                </c:pt>
                <c:pt idx="7">
                  <c:v>312</c:v>
                </c:pt>
                <c:pt idx="8">
                  <c:v>7</c:v>
                </c:pt>
                <c:pt idx="9">
                  <c:v>126</c:v>
                </c:pt>
                <c:pt idx="10">
                  <c:v>39</c:v>
                </c:pt>
                <c:pt idx="11">
                  <c:v>111</c:v>
                </c:pt>
              </c:strCache>
            </c:strRef>
          </c:cat>
          <c:val>
            <c:numRef>
              <c:f>Modul!$Z$19:$Z$24</c:f>
              <c:numCache>
                <c:formatCode>#,##0</c:formatCode>
                <c:ptCount val="6"/>
                <c:pt idx="0">
                  <c:v>247.28672178375982</c:v>
                </c:pt>
                <c:pt idx="1">
                  <c:v>312.26650903311815</c:v>
                </c:pt>
                <c:pt idx="2">
                  <c:v>7.1796674971428587</c:v>
                </c:pt>
                <c:pt idx="3">
                  <c:v>125.83351296245085</c:v>
                </c:pt>
                <c:pt idx="4">
                  <c:v>38.956290907792052</c:v>
                </c:pt>
                <c:pt idx="5">
                  <c:v>110.56823660861809</c:v>
                </c:pt>
              </c:numCache>
            </c:numRef>
          </c:val>
        </c:ser>
        <c:dLbls/>
        <c:firstSliceAng val="0"/>
      </c:pieChart>
    </c:plotArea>
    <c:legend>
      <c:legendPos val="r"/>
      <c:layout>
        <c:manualLayout>
          <c:xMode val="edge"/>
          <c:yMode val="edge"/>
          <c:x val="0.47768623963326906"/>
          <c:y val="0.19467221091745551"/>
          <c:w val="0.5002751928736181"/>
          <c:h val="0.76028075142292606"/>
        </c:manualLayout>
      </c:layout>
      <c:txPr>
        <a:bodyPr/>
        <a:lstStyle/>
        <a:p>
          <a:pPr>
            <a:defRPr sz="1050"/>
          </a:pPr>
          <a:endParaRPr lang="de-DE"/>
        </a:p>
      </c:txPr>
    </c:legend>
    <c:plotVisOnly val="1"/>
    <c:dispBlanksAs val="zero"/>
  </c:chart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AT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de-DE"/>
              <a:t>agricultural area</a:t>
            </a:r>
          </a:p>
        </c:rich>
      </c:tx>
      <c:layout>
        <c:manualLayout>
          <c:xMode val="edge"/>
          <c:yMode val="edge"/>
          <c:x val="0.20920371757483708"/>
          <c:y val="4.49438202247191E-2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Modul!$Z$27</c:f>
              <c:strCache>
                <c:ptCount val="1"/>
                <c:pt idx="0">
                  <c:v>area</c:v>
                </c:pt>
              </c:strCache>
            </c:strRef>
          </c:tx>
          <c:dLbls>
            <c:dLbl>
              <c:idx val="2"/>
              <c:layout>
                <c:manualLayout>
                  <c:x val="8.349862521952793E-2"/>
                  <c:y val="1.2435636556666369E-2"/>
                </c:manualLayout>
              </c:layout>
              <c:showPercent val="1"/>
            </c:dLbl>
            <c:dLbl>
              <c:idx val="3"/>
              <c:layout>
                <c:manualLayout>
                  <c:x val="1.9203085922842127E-2"/>
                  <c:y val="4.0638178654634465E-3"/>
                </c:manualLayout>
              </c:layout>
              <c:showPercent val="1"/>
            </c:dLbl>
            <c:showPercent val="1"/>
            <c:showLeaderLines val="1"/>
          </c:dLbls>
          <c:cat>
            <c:strRef>
              <c:f>Modul!$B$28:$Z$31</c:f>
              <c:strCache>
                <c:ptCount val="8"/>
                <c:pt idx="0">
                  <c:v>Inorganic N fertilizers</c:v>
                </c:pt>
                <c:pt idx="1">
                  <c:v>Organic N fertilizers</c:v>
                </c:pt>
                <c:pt idx="2">
                  <c:v>other soils</c:v>
                </c:pt>
                <c:pt idx="3">
                  <c:v>others</c:v>
                </c:pt>
                <c:pt idx="4">
                  <c:v>491</c:v>
                </c:pt>
                <c:pt idx="5">
                  <c:v>651</c:v>
                </c:pt>
                <c:pt idx="6">
                  <c:v>611</c:v>
                </c:pt>
                <c:pt idx="7">
                  <c:v>109</c:v>
                </c:pt>
              </c:strCache>
            </c:strRef>
          </c:cat>
          <c:val>
            <c:numRef>
              <c:f>Modul!$Z$28:$Z$31</c:f>
              <c:numCache>
                <c:formatCode>#,##0</c:formatCode>
                <c:ptCount val="4"/>
                <c:pt idx="0">
                  <c:v>491.05844857142858</c:v>
                </c:pt>
                <c:pt idx="1">
                  <c:v>650.64632869860077</c:v>
                </c:pt>
                <c:pt idx="2">
                  <c:v>611.41054301681618</c:v>
                </c:pt>
                <c:pt idx="3">
                  <c:v>108.52583410364716</c:v>
                </c:pt>
              </c:numCache>
            </c:numRef>
          </c:val>
        </c:ser>
        <c:dLbls/>
        <c:firstSliceAng val="0"/>
      </c:pieChart>
    </c:plotArea>
    <c:legend>
      <c:legendPos val="r"/>
      <c:layout>
        <c:manualLayout>
          <c:xMode val="edge"/>
          <c:yMode val="edge"/>
          <c:x val="0.59153920900441548"/>
          <c:y val="0.2770692146627739"/>
          <c:w val="0.38648276267853915"/>
          <c:h val="0.67788374767760773"/>
        </c:manualLayout>
      </c:layout>
      <c:txPr>
        <a:bodyPr/>
        <a:lstStyle/>
        <a:p>
          <a:pPr>
            <a:defRPr sz="1100"/>
          </a:pPr>
          <a:endParaRPr lang="de-DE"/>
        </a:p>
      </c:txPr>
    </c:legend>
    <c:plotVisOnly val="1"/>
    <c:dispBlanksAs val="zero"/>
  </c:chart>
  <c:externalData r:id="rId2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4813" cy="496570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8102" y="1"/>
            <a:ext cx="2944813" cy="496570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0244FAFF-0E8C-4C3B-BA20-6BA995428A73}" type="datetimeFigureOut">
              <a:rPr lang="de-DE" smtClean="0"/>
              <a:pPr/>
              <a:t>07.03.2016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2" y="9433240"/>
            <a:ext cx="2944813" cy="496570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8102" y="9433240"/>
            <a:ext cx="2944813" cy="496570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750C16BB-5E48-4346-81E5-FD64784D8B4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913352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4283" cy="496570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8647" y="1"/>
            <a:ext cx="2944283" cy="496570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6D4111C8-A3B7-474E-AB4F-02C1537FF14C}" type="datetimeFigureOut">
              <a:rPr lang="de-DE" smtClean="0"/>
              <a:pPr/>
              <a:t>07.03.2016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32" tIns="45716" rIns="91432" bIns="45716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9433107"/>
            <a:ext cx="2944283" cy="496570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8647" y="9433107"/>
            <a:ext cx="2944283" cy="496570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87DEC4F1-46FF-481A-83D6-FE9653AEBE9C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25828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714348" y="3886200"/>
            <a:ext cx="771530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387AA-A8A0-45A3-BED4-D15D042A7917}" type="slidenum">
              <a:rPr lang="en-US" smtClean="0"/>
              <a:pPr/>
              <a:t>‹Nr.›</a:t>
            </a:fld>
            <a:endParaRPr lang="en-US" dirty="0"/>
          </a:p>
        </p:txBody>
      </p:sp>
      <p:pic>
        <p:nvPicPr>
          <p:cNvPr id="20482" name="Picture 2" descr="http://www.iiasa.ac.at/css/images/logoleft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6223041"/>
            <a:ext cx="571504" cy="500042"/>
          </a:xfrm>
          <a:prstGeom prst="rect">
            <a:avLst/>
          </a:prstGeom>
          <a:noFill/>
        </p:spPr>
      </p:pic>
      <p:pic>
        <p:nvPicPr>
          <p:cNvPr id="7" name="Picture 2" descr="Umweltbundesamt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7880" y="6218257"/>
            <a:ext cx="2705100" cy="504826"/>
          </a:xfrm>
          <a:prstGeom prst="rect">
            <a:avLst/>
          </a:prstGeom>
          <a:noFill/>
        </p:spPr>
      </p:pic>
      <p:sp>
        <p:nvSpPr>
          <p:cNvPr id="8" name="Textfeld 7"/>
          <p:cNvSpPr txBox="1"/>
          <p:nvPr userDrawn="1"/>
        </p:nvSpPr>
        <p:spPr>
          <a:xfrm>
            <a:off x="500034" y="571480"/>
            <a:ext cx="264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 smtClean="0">
                <a:solidFill>
                  <a:schemeClr val="accent4">
                    <a:lumMod val="75000"/>
                  </a:schemeClr>
                </a:solidFill>
              </a:rPr>
              <a:t>ClimTrans2050</a:t>
            </a:r>
            <a:endParaRPr lang="de-AT" sz="28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300"/>
              </a:spcAft>
              <a:defRPr sz="1800"/>
            </a:lvl1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387AA-A8A0-45A3-BED4-D15D042A7917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2800" b="1" cap="all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387AA-A8A0-45A3-BED4-D15D042A7917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387AA-A8A0-45A3-BED4-D15D042A7917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428736"/>
            <a:ext cx="4040188" cy="746139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428736"/>
            <a:ext cx="4041775" cy="746139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387AA-A8A0-45A3-BED4-D15D042A7917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387AA-A8A0-45A3-BED4-D15D042A7917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387AA-A8A0-45A3-BED4-D15D042A7917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13" Type="http://schemas.openxmlformats.org/officeDocument/2006/relationships/image" Target="../media/image5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714480" y="274638"/>
            <a:ext cx="6972320" cy="939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428736"/>
            <a:ext cx="8229600" cy="4697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286248" y="6357958"/>
            <a:ext cx="50006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387AA-A8A0-45A3-BED4-D15D042A7917}" type="slidenum">
              <a:rPr lang="en-US" smtClean="0"/>
              <a:pPr/>
              <a:t>‹Nr.›</a:t>
            </a:fld>
            <a:endParaRPr lang="en-US" dirty="0"/>
          </a:p>
        </p:txBody>
      </p:sp>
      <p:pic>
        <p:nvPicPr>
          <p:cNvPr id="7" name="Picture 70" descr="logo_qu_r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00034" y="6429397"/>
            <a:ext cx="785818" cy="165937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357290" y="6286520"/>
            <a:ext cx="785818" cy="440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Gerade Verbindung 12"/>
          <p:cNvCxnSpPr/>
          <p:nvPr/>
        </p:nvCxnSpPr>
        <p:spPr>
          <a:xfrm>
            <a:off x="428596" y="1214422"/>
            <a:ext cx="828680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 descr="http://www.iiasa.ac.at/css/images/logoleft.png"/>
          <p:cNvPicPr>
            <a:picLocks noChangeAspect="1" noChangeArrowheads="1"/>
          </p:cNvPicPr>
          <p:nvPr userDrawn="1"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857752" y="6223041"/>
            <a:ext cx="571504" cy="500042"/>
          </a:xfrm>
          <a:prstGeom prst="rect">
            <a:avLst/>
          </a:prstGeom>
          <a:noFill/>
        </p:spPr>
      </p:pic>
      <p:pic>
        <p:nvPicPr>
          <p:cNvPr id="12" name="Picture 2" descr="Umweltbundesamt"/>
          <p:cNvPicPr>
            <a:picLocks noChangeAspect="1" noChangeArrowheads="1"/>
          </p:cNvPicPr>
          <p:nvPr userDrawn="1"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147880" y="6218257"/>
            <a:ext cx="2705100" cy="504826"/>
          </a:xfrm>
          <a:prstGeom prst="rect">
            <a:avLst/>
          </a:prstGeom>
          <a:noFill/>
        </p:spPr>
      </p:pic>
      <p:sp>
        <p:nvSpPr>
          <p:cNvPr id="14" name="Textfeld 13"/>
          <p:cNvSpPr txBox="1"/>
          <p:nvPr userDrawn="1"/>
        </p:nvSpPr>
        <p:spPr>
          <a:xfrm>
            <a:off x="500034" y="571480"/>
            <a:ext cx="264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 smtClean="0">
                <a:solidFill>
                  <a:schemeClr val="accent4">
                    <a:lumMod val="75000"/>
                  </a:schemeClr>
                </a:solidFill>
              </a:rPr>
              <a:t>ClimTrans2050</a:t>
            </a:r>
            <a:endParaRPr lang="de-AT" sz="28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15" name="Picture 3" descr="H:\user\umwelt\CATs\Web\img\klien_logo_ext.gif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715250" y="6184290"/>
            <a:ext cx="1428750" cy="5429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r" defTabSz="914400" rtl="0" eaLnBrk="1" latinLnBrk="0" hangingPunct="1">
        <a:spcBef>
          <a:spcPct val="0"/>
        </a:spcBef>
        <a:buNone/>
        <a:defRPr sz="2800" b="1" kern="1200">
          <a:solidFill>
            <a:schemeClr val="tx2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57188" indent="-357188" algn="l" defTabSz="914400" rtl="0" eaLnBrk="1" latinLnBrk="0" hangingPunct="1">
        <a:lnSpc>
          <a:spcPct val="120000"/>
        </a:lnSpc>
        <a:spcBef>
          <a:spcPts val="600"/>
        </a:spcBef>
        <a:spcAft>
          <a:spcPts val="300"/>
        </a:spcAft>
        <a:buClr>
          <a:schemeClr val="tx2"/>
        </a:buClr>
        <a:buFont typeface="Wingdings" pitchFamily="2" charset="2"/>
        <a:buChar char="§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12788" indent="-355600" algn="l" defTabSz="914400" rtl="0" eaLnBrk="1" latinLnBrk="0" hangingPunct="1">
        <a:lnSpc>
          <a:spcPct val="120000"/>
        </a:lnSpc>
        <a:spcBef>
          <a:spcPct val="20000"/>
        </a:spcBef>
        <a:buClr>
          <a:schemeClr val="tx2"/>
        </a:buClr>
        <a:buFont typeface="Wingdings" pitchFamily="2" charset="2"/>
        <a:buChar char="§"/>
        <a:defRPr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987425" indent="-274638" algn="l" defTabSz="914400" rtl="0" eaLnBrk="1" latinLnBrk="0" hangingPunct="1">
        <a:lnSpc>
          <a:spcPct val="120000"/>
        </a:lnSpc>
        <a:spcBef>
          <a:spcPct val="20000"/>
        </a:spcBef>
        <a:buClr>
          <a:schemeClr val="tx2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2538" indent="-265113" algn="l" defTabSz="914400" rtl="0" eaLnBrk="1" latinLnBrk="0" hangingPunct="1">
        <a:lnSpc>
          <a:spcPct val="120000"/>
        </a:lnSpc>
        <a:spcBef>
          <a:spcPct val="2000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27175" indent="-265113" algn="l" defTabSz="914400" rtl="0" eaLnBrk="1" latinLnBrk="0" hangingPunct="1">
        <a:lnSpc>
          <a:spcPct val="120000"/>
        </a:lnSpc>
        <a:spcBef>
          <a:spcPct val="2000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28596" y="1714488"/>
            <a:ext cx="8319868" cy="2214577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 Expert Workshop</a:t>
            </a:r>
            <a:br>
              <a:rPr lang="de-DE" dirty="0" smtClean="0"/>
            </a:br>
            <a:r>
              <a:rPr lang="de-DE" dirty="0" smtClean="0"/>
              <a:t>„ClimTrans2050“</a:t>
            </a:r>
            <a:br>
              <a:rPr lang="de-DE" dirty="0" smtClean="0"/>
            </a:br>
            <a:r>
              <a:rPr lang="en-US" sz="2000" i="1" dirty="0"/>
              <a:t>Open source model for </a:t>
            </a:r>
            <a:r>
              <a:rPr lang="en-US" sz="2000" i="1" dirty="0" err="1"/>
              <a:t>analysing</a:t>
            </a:r>
            <a:r>
              <a:rPr lang="en-US" sz="2000" i="1" dirty="0"/>
              <a:t> Austria’s transition to a low carbon society by 2050 – A research plan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AT" dirty="0" smtClean="0"/>
              <a:t/>
            </a:r>
            <a:br>
              <a:rPr lang="de-AT" dirty="0" smtClean="0"/>
            </a:b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714348" y="5229200"/>
            <a:ext cx="7715304" cy="757262"/>
          </a:xfrm>
        </p:spPr>
        <p:txBody>
          <a:bodyPr>
            <a:noAutofit/>
          </a:bodyPr>
          <a:lstStyle/>
          <a:p>
            <a:pPr algn="r"/>
            <a:r>
              <a:rPr lang="en-US" sz="1600" dirty="0" smtClean="0">
                <a:solidFill>
                  <a:schemeClr val="tx1"/>
                </a:solidFill>
              </a:rPr>
              <a:t>March 4</a:t>
            </a:r>
            <a:r>
              <a:rPr lang="en-US" sz="1600" baseline="30000" dirty="0" smtClean="0">
                <a:solidFill>
                  <a:schemeClr val="tx1"/>
                </a:solidFill>
              </a:rPr>
              <a:t>th</a:t>
            </a:r>
            <a:r>
              <a:rPr lang="en-US" sz="1600" dirty="0" smtClean="0">
                <a:solidFill>
                  <a:schemeClr val="tx1"/>
                </a:solidFill>
              </a:rPr>
              <a:t>, 2016</a:t>
            </a:r>
            <a:endParaRPr lang="en-US" sz="1600" dirty="0"/>
          </a:p>
        </p:txBody>
      </p:sp>
      <p:sp>
        <p:nvSpPr>
          <p:cNvPr id="4" name="Textfeld 3"/>
          <p:cNvSpPr txBox="1"/>
          <p:nvPr/>
        </p:nvSpPr>
        <p:spPr>
          <a:xfrm>
            <a:off x="1547664" y="3636677"/>
            <a:ext cx="68819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Functionality </a:t>
            </a:r>
            <a:r>
              <a:rPr lang="en-US" sz="3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focused modeling of non-energy related emissions </a:t>
            </a:r>
            <a:endParaRPr lang="de-AT" sz="32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Next research steps (3)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>
              <a:buNone/>
            </a:pPr>
            <a:r>
              <a:rPr lang="en-US" sz="1600" b="1" dirty="0" smtClean="0"/>
              <a:t>Modeling </a:t>
            </a:r>
            <a:r>
              <a:rPr lang="en-US" sz="1600" b="1" dirty="0"/>
              <a:t>the linkage between Tier 1 and </a:t>
            </a:r>
            <a:r>
              <a:rPr lang="en-US" sz="1600" b="1" dirty="0" smtClean="0"/>
              <a:t>2 (economic layer)</a:t>
            </a:r>
            <a:endParaRPr lang="en-US" sz="1600" b="1" dirty="0"/>
          </a:p>
          <a:p>
            <a:pPr>
              <a:buNone/>
            </a:pPr>
            <a:r>
              <a:rPr lang="en-US" sz="1600" dirty="0"/>
              <a:t>- </a:t>
            </a:r>
            <a:r>
              <a:rPr lang="en-US" sz="1600" dirty="0" smtClean="0"/>
              <a:t>Interlink </a:t>
            </a:r>
            <a:r>
              <a:rPr lang="en-US" sz="1600" dirty="0"/>
              <a:t>most important economic parameters for nutrition and related emissions</a:t>
            </a:r>
          </a:p>
          <a:p>
            <a:pPr>
              <a:buNone/>
            </a:pPr>
            <a:r>
              <a:rPr lang="en-US" sz="1600" dirty="0"/>
              <a:t>- Structure of the agricultural sector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(</a:t>
            </a:r>
            <a:r>
              <a:rPr lang="en-US" sz="1600" dirty="0"/>
              <a:t>size of farms, percentage of organic farming,…)</a:t>
            </a:r>
          </a:p>
          <a:p>
            <a:pPr>
              <a:buNone/>
            </a:pPr>
            <a:r>
              <a:rPr lang="en-US" sz="1600" dirty="0"/>
              <a:t>- </a:t>
            </a:r>
            <a:r>
              <a:rPr lang="en-US" sz="1600" dirty="0" smtClean="0"/>
              <a:t>Interlink </a:t>
            </a:r>
            <a:r>
              <a:rPr lang="en-US" sz="1600" dirty="0"/>
              <a:t>technical parameters and emissions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(</a:t>
            </a:r>
            <a:r>
              <a:rPr lang="en-US" sz="1600" dirty="0"/>
              <a:t>e.g. learning curves, but also complete switches of technologies</a:t>
            </a:r>
            <a:r>
              <a:rPr lang="en-US" sz="1600" dirty="0" smtClean="0"/>
              <a:t>)</a:t>
            </a:r>
            <a:endParaRPr lang="en-US" sz="1600" dirty="0"/>
          </a:p>
          <a:p>
            <a:pPr>
              <a:buNone/>
            </a:pPr>
            <a:r>
              <a:rPr lang="en-US" sz="1600" dirty="0"/>
              <a:t>- </a:t>
            </a:r>
            <a:r>
              <a:rPr lang="en-US" sz="1600" dirty="0" smtClean="0"/>
              <a:t>Allow </a:t>
            </a:r>
            <a:r>
              <a:rPr lang="en-US" sz="1600" dirty="0"/>
              <a:t>for and integrate breakthrough technologies</a:t>
            </a:r>
          </a:p>
          <a:p>
            <a:pPr>
              <a:buNone/>
            </a:pPr>
            <a:r>
              <a:rPr lang="en-US" sz="1600" dirty="0"/>
              <a:t>- </a:t>
            </a:r>
            <a:r>
              <a:rPr lang="en-US" sz="1600" dirty="0" smtClean="0"/>
              <a:t>Change of </a:t>
            </a:r>
            <a:r>
              <a:rPr lang="en-US" sz="1600" dirty="0"/>
              <a:t>technological coefficients over time</a:t>
            </a:r>
          </a:p>
          <a:p>
            <a:pPr>
              <a:buNone/>
            </a:pPr>
            <a:r>
              <a:rPr lang="en-US" sz="1600" dirty="0" smtClean="0"/>
              <a:t>- Deal </a:t>
            </a:r>
            <a:r>
              <a:rPr lang="en-US" sz="1600" dirty="0"/>
              <a:t>with boundaries and restrictions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(</a:t>
            </a:r>
            <a:r>
              <a:rPr lang="en-US" sz="1600" dirty="0"/>
              <a:t>e.g. area, water, human resources)</a:t>
            </a:r>
          </a:p>
          <a:p>
            <a:pPr>
              <a:buNone/>
            </a:pPr>
            <a:r>
              <a:rPr lang="en-US" sz="1600" dirty="0"/>
              <a:t>- </a:t>
            </a:r>
            <a:r>
              <a:rPr lang="en-US" sz="1600" dirty="0" smtClean="0"/>
              <a:t>Avoid </a:t>
            </a:r>
            <a:r>
              <a:rPr lang="en-US" sz="1600" dirty="0"/>
              <a:t>double counting of </a:t>
            </a:r>
            <a:r>
              <a:rPr lang="en-US" sz="1600" dirty="0" smtClean="0"/>
              <a:t>activities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xmlns="" val="2208370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	 </a:t>
            </a:r>
            <a:r>
              <a:rPr lang="en-GB" dirty="0" smtClean="0"/>
              <a:t>Contact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>
              <a:buNone/>
            </a:pPr>
            <a:endParaRPr lang="de-DE" sz="1600" dirty="0" smtClean="0"/>
          </a:p>
          <a:p>
            <a:r>
              <a:rPr lang="de-DE" sz="1600" dirty="0" smtClean="0"/>
              <a:t>Thomas Krutzler</a:t>
            </a:r>
          </a:p>
          <a:p>
            <a:endParaRPr lang="de-DE" sz="1600" dirty="0"/>
          </a:p>
          <a:p>
            <a:r>
              <a:rPr lang="de-DE" sz="1600" dirty="0" smtClean="0"/>
              <a:t>+43-1-31304-5542</a:t>
            </a:r>
          </a:p>
          <a:p>
            <a:r>
              <a:rPr lang="de-DE" sz="1600" dirty="0" smtClean="0"/>
              <a:t>thomas.krutzler@umweltbundesamt.at</a:t>
            </a:r>
          </a:p>
          <a:p>
            <a:r>
              <a:rPr lang="de-DE" sz="1600" dirty="0" smtClean="0"/>
              <a:t>www.umweltbundesamt.at</a:t>
            </a:r>
          </a:p>
          <a:p>
            <a:endParaRPr lang="de-DE" sz="1600" dirty="0" smtClean="0"/>
          </a:p>
          <a:p>
            <a:r>
              <a:rPr lang="de-DE" sz="1600" dirty="0" smtClean="0"/>
              <a:t>Umweltbundesamt </a:t>
            </a:r>
            <a:r>
              <a:rPr lang="en-GB" sz="1600" dirty="0" smtClean="0"/>
              <a:t>project team</a:t>
            </a:r>
            <a:r>
              <a:rPr lang="de-DE" sz="1600" dirty="0" smtClean="0"/>
              <a:t>:</a:t>
            </a:r>
          </a:p>
          <a:p>
            <a:r>
              <a:rPr lang="de-DE" sz="1600" dirty="0" smtClean="0"/>
              <a:t>Jürgen Schneider, Ilse Schindler, Michael </a:t>
            </a:r>
            <a:r>
              <a:rPr lang="de-DE" sz="1600" dirty="0"/>
              <a:t>Anderl, Helmut Gaugitsch</a:t>
            </a:r>
            <a:r>
              <a:rPr lang="de-DE" sz="1600" dirty="0" smtClean="0"/>
              <a:t>, Thomas Gallauner, Stephan </a:t>
            </a:r>
            <a:r>
              <a:rPr lang="de-DE" sz="1600" dirty="0"/>
              <a:t>Poupa, Gudrun Stranner</a:t>
            </a:r>
          </a:p>
          <a:p>
            <a:endParaRPr lang="de-DE" sz="1600" dirty="0" smtClean="0"/>
          </a:p>
          <a:p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xmlns="" val="282117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	 </a:t>
            </a:r>
            <a:r>
              <a:rPr lang="en-GB" dirty="0" smtClean="0"/>
              <a:t>non-energy emissions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>
              <a:buNone/>
            </a:pPr>
            <a:r>
              <a:rPr lang="en-GB" sz="1600" b="1" dirty="0"/>
              <a:t>Which non-energy sources </a:t>
            </a:r>
            <a:r>
              <a:rPr lang="en-GB" sz="1600" b="1" dirty="0" smtClean="0"/>
              <a:t>generate greenhouse gas emissions?</a:t>
            </a:r>
            <a:r>
              <a:rPr lang="en-GB" sz="1600" dirty="0" smtClean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600" dirty="0" smtClean="0"/>
              <a:t>agricultural production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600" dirty="0" smtClean="0"/>
              <a:t>industrial production</a:t>
            </a:r>
            <a:r>
              <a:rPr lang="en-GB" sz="1600" dirty="0"/>
              <a:t> </a:t>
            </a:r>
            <a:r>
              <a:rPr lang="en-GB" sz="1600" dirty="0" smtClean="0"/>
              <a:t>processes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extraction and distribution of fossil </a:t>
            </a:r>
            <a:r>
              <a:rPr lang="en-US" sz="1600" dirty="0" smtClean="0"/>
              <a:t>fuels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waste disposal </a:t>
            </a:r>
            <a:endParaRPr lang="en-US" sz="1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/>
              <a:t>the </a:t>
            </a:r>
            <a:r>
              <a:rPr lang="en-US" sz="1600" dirty="0"/>
              <a:t>use of F-gases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/>
              <a:t>land </a:t>
            </a:r>
            <a:r>
              <a:rPr lang="en-US" sz="1600" dirty="0"/>
              <a:t>use, land use change and forestry </a:t>
            </a:r>
            <a:r>
              <a:rPr lang="en-US" sz="1600" dirty="0" smtClean="0"/>
              <a:t>(</a:t>
            </a:r>
            <a:r>
              <a:rPr lang="en-US" sz="1600" dirty="0"/>
              <a:t>either </a:t>
            </a:r>
            <a:r>
              <a:rPr lang="en-US" sz="1600" dirty="0" smtClean="0"/>
              <a:t>source </a:t>
            </a:r>
            <a:r>
              <a:rPr lang="en-US" sz="1600" dirty="0"/>
              <a:t>or </a:t>
            </a:r>
            <a:r>
              <a:rPr lang="en-US" sz="1600" dirty="0" smtClean="0"/>
              <a:t>sink)</a:t>
            </a:r>
            <a:endParaRPr lang="en-GB" sz="1600" dirty="0"/>
          </a:p>
          <a:p>
            <a:pPr>
              <a:spcBef>
                <a:spcPts val="1200"/>
              </a:spcBef>
              <a:buNone/>
            </a:pPr>
            <a:r>
              <a:rPr lang="en-GB" sz="1600" dirty="0" smtClean="0"/>
              <a:t>Agricultural production is</a:t>
            </a:r>
            <a:r>
              <a:rPr lang="en-GB" sz="1600" dirty="0"/>
              <a:t> the most important </a:t>
            </a:r>
            <a:r>
              <a:rPr lang="en-GB" sz="1600" b="1" dirty="0" smtClean="0"/>
              <a:t>non-CO</a:t>
            </a:r>
            <a:r>
              <a:rPr lang="en-GB" sz="1600" b="1" baseline="-25000" dirty="0" smtClean="0"/>
              <a:t>2</a:t>
            </a:r>
            <a:r>
              <a:rPr lang="en-GB" sz="1600" b="1" dirty="0" smtClean="0"/>
              <a:t>-emission</a:t>
            </a:r>
            <a:r>
              <a:rPr lang="en-GB" sz="1600" dirty="0" smtClean="0"/>
              <a:t> </a:t>
            </a:r>
            <a:r>
              <a:rPr lang="en-GB" sz="1600" dirty="0"/>
              <a:t>source from non-energy sources.</a:t>
            </a:r>
            <a:endParaRPr lang="en-GB" sz="1600" dirty="0" smtClean="0"/>
          </a:p>
          <a:p>
            <a:pPr>
              <a:buNone/>
            </a:pPr>
            <a:r>
              <a:rPr lang="en-GB" sz="1600" dirty="0" smtClean="0"/>
              <a:t>Industrial production processes are the most important </a:t>
            </a:r>
            <a:r>
              <a:rPr lang="en-GB" sz="1600" b="1" dirty="0" smtClean="0"/>
              <a:t>CO</a:t>
            </a:r>
            <a:r>
              <a:rPr lang="en-GB" sz="1600" b="1" baseline="-25000" dirty="0" smtClean="0"/>
              <a:t>2</a:t>
            </a:r>
            <a:r>
              <a:rPr lang="en-GB" sz="1600" b="1" dirty="0" smtClean="0"/>
              <a:t>-emission</a:t>
            </a:r>
            <a:r>
              <a:rPr lang="en-GB" sz="1600" dirty="0" smtClean="0"/>
              <a:t> source from non-energy sources.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xmlns="" val="317557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	 </a:t>
            </a:r>
            <a:r>
              <a:rPr lang="en-GB" dirty="0" smtClean="0"/>
              <a:t>agricultural production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1229029"/>
            <a:ext cx="6635080" cy="504521"/>
          </a:xfrm>
          <a:noFill/>
        </p:spPr>
        <p:txBody>
          <a:bodyPr>
            <a:normAutofit/>
          </a:bodyPr>
          <a:lstStyle/>
          <a:p>
            <a:pPr>
              <a:buNone/>
            </a:pPr>
            <a:r>
              <a:rPr lang="en-GB" sz="1600" dirty="0" smtClean="0"/>
              <a:t>Status quo of emissions from agricultural production</a:t>
            </a:r>
            <a:endParaRPr lang="en-GB" sz="1600" dirty="0"/>
          </a:p>
        </p:txBody>
      </p:sp>
      <p:graphicFrame>
        <p:nvGraphicFramePr>
          <p:cNvPr id="4" name="Diagram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600062175"/>
              </p:ext>
            </p:extLst>
          </p:nvPr>
        </p:nvGraphicFramePr>
        <p:xfrm>
          <a:off x="2843808" y="1556792"/>
          <a:ext cx="3456384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Diagram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123320947"/>
              </p:ext>
            </p:extLst>
          </p:nvPr>
        </p:nvGraphicFramePr>
        <p:xfrm>
          <a:off x="-4783" y="2564904"/>
          <a:ext cx="3438525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Diagram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69012567"/>
              </p:ext>
            </p:extLst>
          </p:nvPr>
        </p:nvGraphicFramePr>
        <p:xfrm>
          <a:off x="5686425" y="2941315"/>
          <a:ext cx="3457575" cy="18558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Diagramm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061088143"/>
              </p:ext>
            </p:extLst>
          </p:nvPr>
        </p:nvGraphicFramePr>
        <p:xfrm>
          <a:off x="2627784" y="4221088"/>
          <a:ext cx="3467099" cy="21111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302947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related</a:t>
            </a:r>
            <a:r>
              <a:rPr lang="de-DE" dirty="0" smtClean="0"/>
              <a:t> </a:t>
            </a:r>
            <a:r>
              <a:rPr lang="en-GB" dirty="0" smtClean="0"/>
              <a:t>functionalities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>
              <a:buNone/>
            </a:pPr>
            <a:r>
              <a:rPr lang="en-GB" sz="1600" b="1" dirty="0"/>
              <a:t>Which </a:t>
            </a:r>
            <a:r>
              <a:rPr lang="en-GB" sz="1600" b="1" dirty="0" smtClean="0"/>
              <a:t>functionalities are relevant for non-energy sources?</a:t>
            </a:r>
            <a:r>
              <a:rPr lang="en-GB" sz="1600" dirty="0" smtClean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600" b="1" dirty="0" smtClean="0"/>
              <a:t>Nutrition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 smtClean="0"/>
              <a:t>Agricultural production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 smtClean="0"/>
              <a:t>Industrial processes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 smtClean="0"/>
              <a:t>Waste disposal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600" b="1" dirty="0" smtClean="0"/>
              <a:t>Shelter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1600" dirty="0"/>
              <a:t>Industrial </a:t>
            </a:r>
            <a:r>
              <a:rPr lang="en-GB" sz="1600" dirty="0" smtClean="0"/>
              <a:t>processes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1600" dirty="0" smtClean="0"/>
              <a:t>Forestry</a:t>
            </a:r>
            <a:endParaRPr lang="en-GB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1600" b="1" dirty="0" smtClean="0"/>
              <a:t>Access to persons and goods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1600" dirty="0"/>
              <a:t>Industrial </a:t>
            </a:r>
            <a:r>
              <a:rPr lang="en-GB" sz="1600" dirty="0" smtClean="0"/>
              <a:t>processes</a:t>
            </a:r>
            <a:endParaRPr lang="en-GB" sz="1600" dirty="0"/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4788024" y="2060848"/>
            <a:ext cx="4248472" cy="324036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lnSpcReduction="10000"/>
          </a:bodyPr>
          <a:lstStyle>
            <a:lvl1pPr marL="357188" indent="-357188" algn="l" defTabSz="914400" rtl="0" eaLnBrk="1" latinLnBrk="0" hangingPunct="1">
              <a:lnSpc>
                <a:spcPct val="120000"/>
              </a:lnSpc>
              <a:spcBef>
                <a:spcPts val="600"/>
              </a:spcBef>
              <a:spcAft>
                <a:spcPts val="300"/>
              </a:spcAft>
              <a:buClr>
                <a:schemeClr val="tx2"/>
              </a:buClr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12788" indent="-355600" algn="l" defTabSz="914400" rtl="0" eaLnBrk="1" latinLnBrk="0" hangingPunct="1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987425" indent="-274638" algn="l" defTabSz="914400" rtl="0" eaLnBrk="1" latinLnBrk="0" hangingPunct="1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2538" indent="-265113" algn="l" defTabSz="914400" rtl="0" eaLnBrk="1" latinLnBrk="0" hangingPunct="1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7175" indent="-265113" algn="l" defTabSz="914400" rtl="0" eaLnBrk="1" latinLnBrk="0" hangingPunct="1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600" b="1" dirty="0" smtClean="0"/>
              <a:t>In modelling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600" b="1" dirty="0" smtClean="0"/>
              <a:t>Reproducibles (cf. Figure 3 of research plan)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 smtClean="0"/>
              <a:t>industrial processes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the use of F-gases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waste disposal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extraction and distribution of fossil fuels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/>
              <a:t>land use, land use change and forestry (either source or sink)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xmlns="" val="423874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Modelling approaches– </a:t>
            </a:r>
            <a:br>
              <a:rPr lang="en-GB" dirty="0" smtClean="0"/>
            </a:br>
            <a:r>
              <a:rPr lang="en-GB" dirty="0" smtClean="0"/>
              <a:t>the food cascade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800" y="1401717"/>
            <a:ext cx="4690864" cy="992152"/>
          </a:xfrm>
          <a:noFill/>
        </p:spPr>
        <p:txBody>
          <a:bodyPr>
            <a:normAutofit/>
          </a:bodyPr>
          <a:lstStyle/>
          <a:p>
            <a:pPr>
              <a:buNone/>
            </a:pPr>
            <a:r>
              <a:rPr lang="en-GB" sz="1600" b="1" dirty="0" smtClean="0"/>
              <a:t>Food is just another form of energy</a:t>
            </a:r>
            <a:endParaRPr lang="en-GB" sz="1600" dirty="0" smtClean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524094" y="2931666"/>
            <a:ext cx="1591756" cy="1139440"/>
          </a:xfrm>
          <a:prstGeom prst="rect">
            <a:avLst/>
          </a:prstGeom>
          <a:solidFill>
            <a:srgbClr val="FF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72000" rIns="91440" bIns="7200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en-US" sz="2000" dirty="0" smtClean="0">
                <a:solidFill>
                  <a:prstClr val="black"/>
                </a:solidFill>
                <a:latin typeface="Verdana" pitchFamily="34" charset="0"/>
              </a:rPr>
              <a:t>Food consumed</a:t>
            </a:r>
            <a:endParaRPr lang="en-US" dirty="0" smtClean="0">
              <a:solidFill>
                <a:prstClr val="black"/>
              </a:solidFill>
              <a:latin typeface="Verdana" pitchFamily="34" charset="0"/>
            </a:endParaRPr>
          </a:p>
        </p:txBody>
      </p:sp>
      <p:cxnSp>
        <p:nvCxnSpPr>
          <p:cNvPr id="5" name="Gerade Verbindung mit Pfeil 4"/>
          <p:cNvCxnSpPr/>
          <p:nvPr/>
        </p:nvCxnSpPr>
        <p:spPr>
          <a:xfrm flipH="1">
            <a:off x="1932338" y="4286705"/>
            <a:ext cx="477526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131308" y="2931666"/>
            <a:ext cx="1301561" cy="1127998"/>
          </a:xfrm>
          <a:prstGeom prst="rect">
            <a:avLst/>
          </a:prstGeom>
          <a:solidFill>
            <a:srgbClr val="99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72000" rIns="91440" bIns="7200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en-US" sz="2000" dirty="0" smtClean="0">
                <a:solidFill>
                  <a:prstClr val="black"/>
                </a:solidFill>
                <a:latin typeface="Verdana" pitchFamily="34" charset="0"/>
              </a:rPr>
              <a:t>Food needed</a:t>
            </a:r>
            <a:endParaRPr lang="en-US" dirty="0" smtClean="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6508636" y="2933715"/>
            <a:ext cx="1492271" cy="113944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72000" rIns="91440" bIns="7200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en-US" sz="2000" dirty="0" smtClean="0">
                <a:solidFill>
                  <a:prstClr val="black"/>
                </a:solidFill>
                <a:latin typeface="Verdana" pitchFamily="34" charset="0"/>
              </a:rPr>
              <a:t>Food supplied</a:t>
            </a:r>
            <a:endParaRPr lang="en-US" dirty="0" smtClean="0">
              <a:solidFill>
                <a:prstClr val="black"/>
              </a:solidFill>
              <a:latin typeface="Verdana" pitchFamily="34" charset="0"/>
            </a:endParaRPr>
          </a:p>
        </p:txBody>
      </p:sp>
      <p:cxnSp>
        <p:nvCxnSpPr>
          <p:cNvPr id="8" name="Gerade Verbindung mit Pfeil 7"/>
          <p:cNvCxnSpPr/>
          <p:nvPr/>
        </p:nvCxnSpPr>
        <p:spPr>
          <a:xfrm>
            <a:off x="1932338" y="2732195"/>
            <a:ext cx="477526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hteck 8"/>
          <p:cNvSpPr/>
          <p:nvPr/>
        </p:nvSpPr>
        <p:spPr>
          <a:xfrm>
            <a:off x="3268271" y="2366607"/>
            <a:ext cx="2456122" cy="3234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20000"/>
              </a:lnSpc>
              <a:spcBef>
                <a:spcPts val="600"/>
              </a:spcBef>
              <a:spcAft>
                <a:spcPts val="300"/>
              </a:spcAft>
              <a:buClr>
                <a:srgbClr val="1F497D"/>
              </a:buClr>
            </a:pPr>
            <a:r>
              <a:rPr lang="en-US" sz="1400" b="1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functionality approach</a:t>
            </a:r>
            <a:endParaRPr lang="en-US" sz="1400" b="1" dirty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3268271" y="4229763"/>
            <a:ext cx="2547576" cy="387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20000"/>
              </a:lnSpc>
              <a:spcBef>
                <a:spcPts val="600"/>
              </a:spcBef>
              <a:spcAft>
                <a:spcPts val="300"/>
              </a:spcAft>
              <a:buClr>
                <a:srgbClr val="1F497D"/>
              </a:buClr>
            </a:pPr>
            <a:r>
              <a:rPr lang="en-US" sz="1600" b="1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common approach</a:t>
            </a:r>
            <a:endParaRPr lang="en-US" sz="1600" b="1" dirty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5215335" y="2933715"/>
            <a:ext cx="1201025" cy="113739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72000" rIns="91440" bIns="7200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en-US" sz="2000" dirty="0" smtClean="0">
                <a:solidFill>
                  <a:prstClr val="black"/>
                </a:solidFill>
                <a:latin typeface="Verdana" pitchFamily="34" charset="0"/>
              </a:rPr>
              <a:t>Food bought</a:t>
            </a:r>
            <a:endParaRPr lang="en-US" dirty="0" smtClean="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639037" y="2931664"/>
            <a:ext cx="1401045" cy="1127998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72000" rIns="91440" bIns="7200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en-US" sz="2000" dirty="0" smtClean="0">
                <a:solidFill>
                  <a:schemeClr val="bg1"/>
                </a:solidFill>
                <a:latin typeface="Verdana" pitchFamily="34" charset="0"/>
              </a:rPr>
              <a:t>nutrition</a:t>
            </a:r>
            <a:endParaRPr lang="en-US" dirty="0" smtClean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539552" y="2289704"/>
            <a:ext cx="7560840" cy="250744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10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Modelling approaches– </a:t>
            </a:r>
            <a:br>
              <a:rPr lang="en-GB" dirty="0" smtClean="0"/>
            </a:br>
            <a:r>
              <a:rPr lang="en-GB" dirty="0" err="1" smtClean="0"/>
              <a:t>generification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800" y="1401717"/>
            <a:ext cx="4690864" cy="992152"/>
          </a:xfrm>
          <a:noFill/>
        </p:spPr>
        <p:txBody>
          <a:bodyPr>
            <a:normAutofit/>
          </a:bodyPr>
          <a:lstStyle/>
          <a:p>
            <a:pPr>
              <a:buNone/>
            </a:pPr>
            <a:r>
              <a:rPr lang="en-GB" sz="1600" b="1" dirty="0" smtClean="0"/>
              <a:t>Food is a special type of good/ service</a:t>
            </a:r>
            <a:endParaRPr lang="en-GB" sz="1600" dirty="0" smtClean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524094" y="2931666"/>
            <a:ext cx="1591756" cy="1139440"/>
          </a:xfrm>
          <a:prstGeom prst="rect">
            <a:avLst/>
          </a:prstGeom>
          <a:solidFill>
            <a:srgbClr val="FF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72000" rIns="91440" bIns="7200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en-US" sz="2000" dirty="0" smtClean="0">
                <a:solidFill>
                  <a:prstClr val="black"/>
                </a:solidFill>
                <a:latin typeface="Verdana" pitchFamily="34" charset="0"/>
              </a:rPr>
              <a:t>Goods/ services consumed</a:t>
            </a:r>
            <a:endParaRPr lang="en-US" dirty="0" smtClean="0">
              <a:solidFill>
                <a:prstClr val="black"/>
              </a:solidFill>
              <a:latin typeface="Verdana" pitchFamily="34" charset="0"/>
            </a:endParaRPr>
          </a:p>
        </p:txBody>
      </p:sp>
      <p:cxnSp>
        <p:nvCxnSpPr>
          <p:cNvPr id="5" name="Gerade Verbindung mit Pfeil 4"/>
          <p:cNvCxnSpPr/>
          <p:nvPr/>
        </p:nvCxnSpPr>
        <p:spPr>
          <a:xfrm flipH="1">
            <a:off x="1932338" y="4286705"/>
            <a:ext cx="477526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131308" y="2931666"/>
            <a:ext cx="1301561" cy="1127998"/>
          </a:xfrm>
          <a:prstGeom prst="rect">
            <a:avLst/>
          </a:prstGeom>
          <a:solidFill>
            <a:srgbClr val="99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72000" rIns="91440" bIns="7200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en-US" sz="2000" dirty="0" smtClean="0">
                <a:solidFill>
                  <a:prstClr val="black"/>
                </a:solidFill>
                <a:latin typeface="Verdana" pitchFamily="34" charset="0"/>
              </a:rPr>
              <a:t>Goods/ services needed</a:t>
            </a:r>
            <a:endParaRPr lang="en-US" dirty="0" smtClean="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6508636" y="2933715"/>
            <a:ext cx="1492271" cy="113944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72000" rIns="91440" bIns="7200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en-US" sz="2000" dirty="0" smtClean="0">
                <a:solidFill>
                  <a:prstClr val="black"/>
                </a:solidFill>
                <a:latin typeface="Verdana" pitchFamily="34" charset="0"/>
              </a:rPr>
              <a:t>Goods/ services supplied</a:t>
            </a:r>
            <a:endParaRPr lang="en-US" dirty="0" smtClean="0">
              <a:solidFill>
                <a:prstClr val="black"/>
              </a:solidFill>
              <a:latin typeface="Verdana" pitchFamily="34" charset="0"/>
            </a:endParaRPr>
          </a:p>
        </p:txBody>
      </p:sp>
      <p:cxnSp>
        <p:nvCxnSpPr>
          <p:cNvPr id="8" name="Gerade Verbindung mit Pfeil 7"/>
          <p:cNvCxnSpPr/>
          <p:nvPr/>
        </p:nvCxnSpPr>
        <p:spPr>
          <a:xfrm>
            <a:off x="1932338" y="2732195"/>
            <a:ext cx="477526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hteck 8"/>
          <p:cNvSpPr/>
          <p:nvPr/>
        </p:nvSpPr>
        <p:spPr>
          <a:xfrm>
            <a:off x="3268271" y="2366607"/>
            <a:ext cx="2456122" cy="3234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20000"/>
              </a:lnSpc>
              <a:spcBef>
                <a:spcPts val="600"/>
              </a:spcBef>
              <a:spcAft>
                <a:spcPts val="300"/>
              </a:spcAft>
              <a:buClr>
                <a:srgbClr val="1F497D"/>
              </a:buClr>
            </a:pPr>
            <a:r>
              <a:rPr lang="en-US" sz="1400" b="1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functionality approach</a:t>
            </a:r>
            <a:endParaRPr lang="en-US" sz="1400" b="1" dirty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3268271" y="4229763"/>
            <a:ext cx="2547576" cy="387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20000"/>
              </a:lnSpc>
              <a:spcBef>
                <a:spcPts val="600"/>
              </a:spcBef>
              <a:spcAft>
                <a:spcPts val="300"/>
              </a:spcAft>
              <a:buClr>
                <a:srgbClr val="1F497D"/>
              </a:buClr>
            </a:pPr>
            <a:r>
              <a:rPr lang="en-US" sz="1600" b="1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common approach</a:t>
            </a:r>
            <a:endParaRPr lang="en-US" sz="1600" b="1" dirty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5148064" y="2933715"/>
            <a:ext cx="1293301" cy="113739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72000" rIns="91440" bIns="7200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en-US" sz="2000" dirty="0" smtClean="0">
                <a:solidFill>
                  <a:prstClr val="black"/>
                </a:solidFill>
                <a:latin typeface="Verdana" pitchFamily="34" charset="0"/>
              </a:rPr>
              <a:t>Goods/ services bought</a:t>
            </a:r>
            <a:endParaRPr lang="en-US" dirty="0" smtClean="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639037" y="2931664"/>
            <a:ext cx="1401045" cy="1127998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72000" rIns="91440" bIns="7200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en-US" sz="2000" dirty="0" err="1" smtClean="0">
                <a:solidFill>
                  <a:schemeClr val="bg1"/>
                </a:solidFill>
                <a:latin typeface="Verdana" pitchFamily="34" charset="0"/>
              </a:rPr>
              <a:t>Functio-nality</a:t>
            </a:r>
            <a:endParaRPr lang="en-US" dirty="0" smtClean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539552" y="2289704"/>
            <a:ext cx="7560840" cy="250744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033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Modelling approaches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800" y="1401717"/>
            <a:ext cx="7568576" cy="992152"/>
          </a:xfrm>
          <a:noFill/>
        </p:spPr>
        <p:txBody>
          <a:bodyPr>
            <a:normAutofit/>
          </a:bodyPr>
          <a:lstStyle/>
          <a:p>
            <a:pPr>
              <a:buNone/>
            </a:pPr>
            <a:r>
              <a:rPr lang="en-GB" sz="1600" b="1" dirty="0" smtClean="0"/>
              <a:t>Detailed view on consumption and production</a:t>
            </a:r>
            <a:endParaRPr lang="en-GB" sz="1600" dirty="0" smtClean="0"/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3059832" y="2502462"/>
            <a:ext cx="2677400" cy="49449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72000" rIns="91440" bIns="7200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en-US" sz="1600" dirty="0" smtClean="0">
                <a:solidFill>
                  <a:prstClr val="black"/>
                </a:solidFill>
                <a:latin typeface="Verdana" pitchFamily="34" charset="0"/>
              </a:rPr>
              <a:t>Domestic consumption</a:t>
            </a:r>
            <a:endParaRPr lang="en-US" sz="1400" dirty="0" smtClean="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4563863" y="1988840"/>
            <a:ext cx="3160927" cy="513622"/>
          </a:xfrm>
          <a:prstGeom prst="rect">
            <a:avLst/>
          </a:prstGeom>
          <a:solidFill>
            <a:srgbClr val="FFCC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72000" rIns="91440" bIns="7200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en-US" sz="1600" dirty="0" smtClean="0">
                <a:solidFill>
                  <a:prstClr val="black"/>
                </a:solidFill>
                <a:latin typeface="Verdana" pitchFamily="34" charset="0"/>
              </a:rPr>
              <a:t>Domestic production</a:t>
            </a:r>
            <a:endParaRPr lang="en-US" sz="3600" dirty="0" smtClean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3059832" y="1988840"/>
            <a:ext cx="1481603" cy="505832"/>
          </a:xfrm>
          <a:prstGeom prst="roundRect">
            <a:avLst>
              <a:gd name="adj" fmla="val 28762"/>
            </a:avLst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</a:ln>
        </p:spPr>
        <p:txBody>
          <a:bodyPr wrap="none" rtlCol="0" anchor="ctr" anchorCtr="0">
            <a:noAutofit/>
          </a:bodyPr>
          <a:lstStyle/>
          <a:p>
            <a:pPr algn="ctr"/>
            <a:r>
              <a:rPr lang="en-US" sz="16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Imports</a:t>
            </a:r>
            <a:endParaRPr lang="en-US" sz="14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5737232" y="2502462"/>
            <a:ext cx="1987053" cy="494490"/>
          </a:xfrm>
          <a:prstGeom prst="rect">
            <a:avLst/>
          </a:prstGeom>
          <a:solidFill>
            <a:srgbClr val="FF99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72000" rIns="91440" bIns="7200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en-US" sz="1600" dirty="0" smtClean="0">
                <a:solidFill>
                  <a:prstClr val="black"/>
                </a:solidFill>
                <a:latin typeface="Verdana" pitchFamily="34" charset="0"/>
              </a:rPr>
              <a:t>exports</a:t>
            </a:r>
            <a:endParaRPr lang="en-US" sz="3600" dirty="0" smtClean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467543" y="4654111"/>
            <a:ext cx="1656185" cy="88428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72000" rIns="91440" bIns="7200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en-US" sz="1600" dirty="0" smtClean="0">
                <a:solidFill>
                  <a:prstClr val="black"/>
                </a:solidFill>
                <a:latin typeface="Verdana" pitchFamily="34" charset="0"/>
              </a:rPr>
              <a:t>Food sold (including exports)</a:t>
            </a: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467543" y="3944228"/>
            <a:ext cx="4116809" cy="709884"/>
          </a:xfrm>
          <a:prstGeom prst="rect">
            <a:avLst/>
          </a:prstGeom>
          <a:solidFill>
            <a:srgbClr val="FFCC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72000" rIns="91440" bIns="7200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en-US" sz="1600" dirty="0" smtClean="0">
                <a:solidFill>
                  <a:prstClr val="black"/>
                </a:solidFill>
                <a:latin typeface="Verdana" pitchFamily="34" charset="0"/>
              </a:rPr>
              <a:t>Domestic production</a:t>
            </a:r>
            <a:endParaRPr lang="en-US" sz="1600" dirty="0" smtClean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2123728" y="4654112"/>
            <a:ext cx="1296145" cy="884288"/>
          </a:xfrm>
          <a:prstGeom prst="rect">
            <a:avLst/>
          </a:prstGeom>
          <a:solidFill>
            <a:srgbClr val="FFCC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72000" rIns="91440" bIns="72000" numCol="1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fontAlgn="base">
              <a:spcBef>
                <a:spcPct val="0"/>
              </a:spcBef>
              <a:spcAft>
                <a:spcPts val="1000"/>
              </a:spcAft>
              <a:defRPr sz="1100">
                <a:solidFill>
                  <a:prstClr val="black"/>
                </a:solidFill>
                <a:latin typeface="Verdana" pitchFamily="34" charset="0"/>
              </a:defRPr>
            </a:lvl1pPr>
          </a:lstStyle>
          <a:p>
            <a:r>
              <a:rPr lang="en-US" sz="1600" dirty="0"/>
              <a:t>Production losses</a:t>
            </a: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3419873" y="4654112"/>
            <a:ext cx="1164479" cy="884288"/>
          </a:xfrm>
          <a:prstGeom prst="rect">
            <a:avLst/>
          </a:prstGeom>
          <a:solidFill>
            <a:srgbClr val="FFCC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72000" rIns="91440" bIns="72000" numCol="1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fontAlgn="base">
              <a:spcBef>
                <a:spcPct val="0"/>
              </a:spcBef>
              <a:spcAft>
                <a:spcPts val="1000"/>
              </a:spcAft>
              <a:defRPr sz="1200">
                <a:solidFill>
                  <a:prstClr val="black"/>
                </a:solidFill>
                <a:latin typeface="Verdana" pitchFamily="34" charset="0"/>
              </a:defRPr>
            </a:lvl1pPr>
          </a:lstStyle>
          <a:p>
            <a:r>
              <a:rPr lang="en-US" sz="1600" dirty="0"/>
              <a:t>Wasted products</a:t>
            </a:r>
          </a:p>
        </p:txBody>
      </p:sp>
      <p:grpSp>
        <p:nvGrpSpPr>
          <p:cNvPr id="27" name="Gruppieren 26"/>
          <p:cNvGrpSpPr/>
          <p:nvPr/>
        </p:nvGrpSpPr>
        <p:grpSpPr>
          <a:xfrm>
            <a:off x="5056637" y="3944228"/>
            <a:ext cx="3741808" cy="1944216"/>
            <a:chOff x="5610060" y="3770624"/>
            <a:chExt cx="2423564" cy="1224136"/>
          </a:xfrm>
        </p:grpSpPr>
        <p:sp>
          <p:nvSpPr>
            <p:cNvPr id="22" name="Text Box 3"/>
            <p:cNvSpPr txBox="1">
              <a:spLocks noChangeArrowheads="1"/>
            </p:cNvSpPr>
            <p:nvPr/>
          </p:nvSpPr>
          <p:spPr bwMode="auto">
            <a:xfrm>
              <a:off x="5610060" y="3770624"/>
              <a:ext cx="2423564" cy="48900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72000" rIns="91440" bIns="7200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US" sz="1600" dirty="0" smtClean="0">
                  <a:solidFill>
                    <a:prstClr val="black"/>
                  </a:solidFill>
                  <a:latin typeface="Verdana" pitchFamily="34" charset="0"/>
                </a:rPr>
                <a:t>Domestic consumption = Food bought</a:t>
              </a:r>
            </a:p>
          </p:txBody>
        </p:sp>
        <p:sp>
          <p:nvSpPr>
            <p:cNvPr id="23" name="Text Box 3"/>
            <p:cNvSpPr txBox="1">
              <a:spLocks noChangeArrowheads="1"/>
            </p:cNvSpPr>
            <p:nvPr/>
          </p:nvSpPr>
          <p:spPr bwMode="auto">
            <a:xfrm>
              <a:off x="5610060" y="4259626"/>
              <a:ext cx="1487460" cy="288032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72000" rIns="91440" bIns="7200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US" sz="1400" dirty="0" smtClean="0">
                  <a:solidFill>
                    <a:prstClr val="black"/>
                  </a:solidFill>
                  <a:latin typeface="Verdana" pitchFamily="34" charset="0"/>
                </a:rPr>
                <a:t>Food consumed</a:t>
              </a:r>
            </a:p>
          </p:txBody>
        </p:sp>
        <p:sp>
          <p:nvSpPr>
            <p:cNvPr id="24" name="Text Box 3"/>
            <p:cNvSpPr txBox="1">
              <a:spLocks noChangeArrowheads="1"/>
            </p:cNvSpPr>
            <p:nvPr/>
          </p:nvSpPr>
          <p:spPr bwMode="auto">
            <a:xfrm>
              <a:off x="7097520" y="4259626"/>
              <a:ext cx="936104" cy="28803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72000" rIns="91440" bIns="7200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US" sz="1400" dirty="0" smtClean="0">
                  <a:solidFill>
                    <a:prstClr val="black"/>
                  </a:solidFill>
                  <a:latin typeface="Verdana" pitchFamily="34" charset="0"/>
                </a:rPr>
                <a:t>waste</a:t>
              </a:r>
            </a:p>
          </p:txBody>
        </p:sp>
        <p:sp>
          <p:nvSpPr>
            <p:cNvPr id="25" name="Text Box 3"/>
            <p:cNvSpPr txBox="1">
              <a:spLocks noChangeArrowheads="1"/>
            </p:cNvSpPr>
            <p:nvPr/>
          </p:nvSpPr>
          <p:spPr bwMode="auto">
            <a:xfrm>
              <a:off x="5610060" y="4553966"/>
              <a:ext cx="695372" cy="440794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72000" rIns="91440" bIns="7200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US" sz="1400" dirty="0" smtClean="0">
                  <a:solidFill>
                    <a:prstClr val="black"/>
                  </a:solidFill>
                  <a:latin typeface="Verdana" pitchFamily="34" charset="0"/>
                </a:rPr>
                <a:t>Food needed</a:t>
              </a:r>
            </a:p>
          </p:txBody>
        </p:sp>
        <p:sp>
          <p:nvSpPr>
            <p:cNvPr id="26" name="Text Box 3"/>
            <p:cNvSpPr txBox="1">
              <a:spLocks noChangeArrowheads="1"/>
            </p:cNvSpPr>
            <p:nvPr/>
          </p:nvSpPr>
          <p:spPr bwMode="auto">
            <a:xfrm>
              <a:off x="6305432" y="4553966"/>
              <a:ext cx="792088" cy="440794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72000" rIns="91440" bIns="7200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US" sz="1400" dirty="0" smtClean="0">
                  <a:solidFill>
                    <a:prstClr val="black"/>
                  </a:solidFill>
                  <a:latin typeface="Verdana" pitchFamily="34" charset="0"/>
                </a:rPr>
                <a:t>added </a:t>
              </a:r>
              <a:r>
                <a:rPr lang="en-US" sz="1400" dirty="0" err="1" smtClean="0">
                  <a:solidFill>
                    <a:prstClr val="black"/>
                  </a:solidFill>
                  <a:latin typeface="Verdana" pitchFamily="34" charset="0"/>
                </a:rPr>
                <a:t>consump-tion</a:t>
              </a:r>
              <a:endParaRPr lang="en-US" sz="1400" dirty="0" smtClean="0">
                <a:solidFill>
                  <a:prstClr val="black"/>
                </a:solidFill>
                <a:latin typeface="Verdan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27149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Next research steps (1)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600" b="1" dirty="0" smtClean="0"/>
              <a:t>Research tasks for nutrition for Tier 1 (physical layer)/ what the model should be capable of: </a:t>
            </a:r>
            <a:endParaRPr lang="en-GB" sz="1600" dirty="0" smtClean="0"/>
          </a:p>
          <a:p>
            <a:pPr>
              <a:buFontTx/>
              <a:buChar char="-"/>
            </a:pPr>
            <a:r>
              <a:rPr lang="en-GB" sz="1600" dirty="0" smtClean="0"/>
              <a:t>status quo starting from functionalities; amount of total emissions in coherence with national inventory Austria </a:t>
            </a:r>
          </a:p>
          <a:p>
            <a:pPr>
              <a:buFontTx/>
              <a:buChar char="-"/>
            </a:pPr>
            <a:r>
              <a:rPr lang="en-GB" sz="1600" dirty="0"/>
              <a:t>A</a:t>
            </a:r>
            <a:r>
              <a:rPr lang="en-GB" sz="1600" dirty="0" smtClean="0"/>
              <a:t>ssess availability, utility and quality of relevant data such</a:t>
            </a:r>
          </a:p>
          <a:p>
            <a:pPr>
              <a:buFontTx/>
              <a:buChar char="-"/>
            </a:pPr>
            <a:r>
              <a:rPr lang="en-GB" sz="1600" dirty="0" smtClean="0"/>
              <a:t>Suggestions </a:t>
            </a:r>
            <a:r>
              <a:rPr lang="en-GB" sz="1600" dirty="0"/>
              <a:t>for improving data availability </a:t>
            </a:r>
            <a:r>
              <a:rPr lang="en-GB" sz="1600" dirty="0" smtClean="0"/>
              <a:t>based on gaps</a:t>
            </a:r>
          </a:p>
          <a:p>
            <a:pPr>
              <a:buFontTx/>
              <a:buChar char="-"/>
            </a:pPr>
            <a:r>
              <a:rPr lang="en-GB" sz="1600" dirty="0" smtClean="0"/>
              <a:t>Scenarios for future nutrition consumption and how it can be influenced (behavioural changes -&gt; institutional layer) have to be developed. Factors of well-being should also be considered </a:t>
            </a:r>
          </a:p>
        </p:txBody>
      </p:sp>
    </p:spTree>
    <p:extLst>
      <p:ext uri="{BB962C8B-B14F-4D97-AF65-F5344CB8AC3E}">
        <p14:creationId xmlns:p14="http://schemas.microsoft.com/office/powerpoint/2010/main" xmlns="" val="291973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Next research steps (2)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n-GB" sz="1600" dirty="0" smtClean="0"/>
              <a:t>Analysing changes of technical parameters/ emissions factors such as </a:t>
            </a:r>
          </a:p>
          <a:p>
            <a:pPr lvl="1">
              <a:buFontTx/>
              <a:buChar char="-"/>
            </a:pPr>
            <a:r>
              <a:rPr lang="en-GB" sz="1600" dirty="0" smtClean="0"/>
              <a:t>production of calories/animal </a:t>
            </a:r>
          </a:p>
          <a:p>
            <a:pPr lvl="1">
              <a:buFontTx/>
              <a:buChar char="-"/>
            </a:pPr>
            <a:r>
              <a:rPr lang="en-GB" sz="1600" dirty="0" smtClean="0"/>
              <a:t>yield of grain with a certain content of calories/proteins/carbohydrates per hectare of land </a:t>
            </a:r>
          </a:p>
          <a:p>
            <a:pPr lvl="1">
              <a:buFontTx/>
              <a:buChar char="-"/>
            </a:pPr>
            <a:r>
              <a:rPr lang="en-GB" sz="1600" dirty="0" smtClean="0"/>
              <a:t>emission factors (e.g. race of cattle). </a:t>
            </a:r>
          </a:p>
          <a:p>
            <a:pPr>
              <a:buFontTx/>
              <a:buChar char="-"/>
            </a:pPr>
            <a:r>
              <a:rPr lang="en-GB" sz="1600" dirty="0" smtClean="0"/>
              <a:t>Assessment of uncertainties concerning data and model results; </a:t>
            </a:r>
            <a:br>
              <a:rPr lang="en-GB" sz="1600" dirty="0" smtClean="0"/>
            </a:br>
            <a:r>
              <a:rPr lang="en-GB" sz="1600" dirty="0" smtClean="0"/>
              <a:t>focus on the most relevant and sensitive parameters.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xmlns="" val="177616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liEn">
  <a:themeElements>
    <a:clrScheme name="KliEn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262F77"/>
      </a:accent1>
      <a:accent2>
        <a:srgbClr val="27478D"/>
      </a:accent2>
      <a:accent3>
        <a:srgbClr val="1B3E84"/>
      </a:accent3>
      <a:accent4>
        <a:srgbClr val="2464A8"/>
      </a:accent4>
      <a:accent5>
        <a:srgbClr val="008CD6"/>
      </a:accent5>
      <a:accent6>
        <a:srgbClr val="25A9E3"/>
      </a:accent6>
      <a:hlink>
        <a:srgbClr val="A6DAF5"/>
      </a:hlink>
      <a:folHlink>
        <a:srgbClr val="347CBC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KliEn</Template>
  <TotalTime>0</TotalTime>
  <Words>477</Words>
  <Application>Microsoft Office PowerPoint</Application>
  <PresentationFormat>Bildschirmpräsentation (4:3)</PresentationFormat>
  <Paragraphs>109</Paragraphs>
  <Slides>11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KliEn</vt:lpstr>
      <vt:lpstr> Expert Workshop „ClimTrans2050“ Open source model for analysing Austria’s transition to a low carbon society by 2050 – A research plan  </vt:lpstr>
      <vt:lpstr>  non-energy emissions</vt:lpstr>
      <vt:lpstr>  agricultural production</vt:lpstr>
      <vt:lpstr>related functionalities</vt:lpstr>
      <vt:lpstr>Modelling approaches–  the food cascade</vt:lpstr>
      <vt:lpstr>Modelling approaches–  generification</vt:lpstr>
      <vt:lpstr>Modelling approaches</vt:lpstr>
      <vt:lpstr>Next research steps (1)</vt:lpstr>
      <vt:lpstr>Next research steps (2)</vt:lpstr>
      <vt:lpstr>Next research steps (3)</vt:lpstr>
      <vt:lpstr>  Contact</vt:lpstr>
    </vt:vector>
  </TitlesOfParts>
  <Company>WSR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 Effects of Measures Promoting Energy Efficiency and RES in Austrian CEM Regions</dc:title>
  <dc:creator>Claudia Kettner</dc:creator>
  <cp:lastModifiedBy>koeberl</cp:lastModifiedBy>
  <cp:revision>251</cp:revision>
  <cp:lastPrinted>2015-09-29T18:04:56Z</cp:lastPrinted>
  <dcterms:created xsi:type="dcterms:W3CDTF">2012-05-04T17:03:12Z</dcterms:created>
  <dcterms:modified xsi:type="dcterms:W3CDTF">2016-03-07T09:48:34Z</dcterms:modified>
</cp:coreProperties>
</file>