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6" r:id="rId2"/>
    <p:sldId id="327" r:id="rId3"/>
    <p:sldId id="329" r:id="rId4"/>
    <p:sldId id="335" r:id="rId5"/>
    <p:sldId id="324" r:id="rId6"/>
    <p:sldId id="336" r:id="rId7"/>
    <p:sldId id="332" r:id="rId8"/>
    <p:sldId id="334" r:id="rId9"/>
    <p:sldId id="339" r:id="rId10"/>
    <p:sldId id="340" r:id="rId11"/>
    <p:sldId id="337" r:id="rId12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89672" autoAdjust="0"/>
  </p:normalViewPr>
  <p:slideViewPr>
    <p:cSldViewPr snapToObjects="1" showGuides="1">
      <p:cViewPr>
        <p:scale>
          <a:sx n="84" d="100"/>
          <a:sy n="84" d="100"/>
        </p:scale>
        <p:origin x="-231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244FAFF-0E8C-4C3B-BA20-6BA995428A73}" type="datetimeFigureOut">
              <a:rPr lang="de-DE" smtClean="0"/>
              <a:pPr/>
              <a:t>07.03.2016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09114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1" y="9409114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50C16BB-5E48-4346-81E5-FD64784D8B4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133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D4111C8-A3B7-474E-AB4F-02C1537FF14C}" type="datetimeFigureOut">
              <a:rPr lang="de-DE" smtClean="0"/>
              <a:pPr/>
              <a:t>07.03.2016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7DEC4F1-46FF-481A-83D6-FE9653AEBE9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58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300"/>
              </a:spcAft>
              <a:defRPr sz="18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286248" y="6357958"/>
            <a:ext cx="500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70" descr="logo_qu_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6429397"/>
            <a:ext cx="785818" cy="165937"/>
          </a:xfrm>
          <a:prstGeom prst="rect">
            <a:avLst/>
          </a:prstGeom>
          <a:noFill/>
        </p:spPr>
      </p:pic>
      <p:cxnSp>
        <p:nvCxnSpPr>
          <p:cNvPr id="13" name="Gerade Verbindung 12"/>
          <p:cNvCxnSpPr/>
          <p:nvPr/>
        </p:nvCxnSpPr>
        <p:spPr>
          <a:xfrm>
            <a:off x="428596" y="1214422"/>
            <a:ext cx="8286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48908" y="6256314"/>
            <a:ext cx="571504" cy="500042"/>
          </a:xfrm>
          <a:prstGeom prst="rect">
            <a:avLst/>
          </a:prstGeom>
          <a:noFill/>
        </p:spPr>
      </p:pic>
      <p:pic>
        <p:nvPicPr>
          <p:cNvPr id="12" name="Picture 2" descr="Umweltbundesamt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43808" y="6256314"/>
            <a:ext cx="2705100" cy="504826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56" y="6169298"/>
            <a:ext cx="1419252" cy="64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 descr="H:\user\umwelt\CATs\Web\img\klien_logo_ext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15250" y="6270451"/>
            <a:ext cx="1428750" cy="5429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120000"/>
        </a:lnSpc>
        <a:spcBef>
          <a:spcPts val="600"/>
        </a:spcBef>
        <a:spcAft>
          <a:spcPts val="3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12788" indent="-355600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7425" indent="-274638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75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2066" y="1428736"/>
            <a:ext cx="8319868" cy="25003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"ClimTrans2050"</a:t>
            </a:r>
            <a:br>
              <a:rPr lang="de-DE" dirty="0" smtClean="0"/>
            </a:br>
            <a:r>
              <a:rPr lang="en-US" i="1" dirty="0" smtClean="0"/>
              <a:t>Open source model for </a:t>
            </a:r>
            <a:r>
              <a:rPr lang="en-US" i="1" dirty="0" err="1" smtClean="0"/>
              <a:t>analysing</a:t>
            </a:r>
            <a:r>
              <a:rPr lang="en-US" i="1" dirty="0" smtClean="0"/>
              <a:t> Austria’s transition to a low carbon society by 2050 – A research plan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Expert Workshop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4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March 2016, WIFO</a:t>
            </a:r>
          </a:p>
          <a:p>
            <a:pPr algn="r"/>
            <a:endParaRPr lang="en-US" sz="1600" dirty="0" smtClean="0">
              <a:solidFill>
                <a:schemeClr val="tx1"/>
              </a:solidFill>
            </a:endParaRPr>
          </a:p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4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00298" y="274638"/>
            <a:ext cx="6186502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kumimoji="0" lang="en-GB" sz="28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1428736"/>
            <a:ext cx="8229600" cy="4697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r">
              <a:spcBef>
                <a:spcPct val="0"/>
              </a:spcBef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Deepened Structural </a:t>
            </a:r>
            <a:r>
              <a:rPr lang="en-US" sz="28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Modelling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the Three Tiers Approach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457200" y="1214422"/>
            <a:ext cx="30419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Deepened structural modeling</a:t>
            </a:r>
          </a:p>
          <a:p>
            <a:r>
              <a:rPr lang="en-US" sz="1200" dirty="0" smtClean="0"/>
              <a:t>The </a:t>
            </a:r>
            <a:r>
              <a:rPr lang="en-US" sz="1200" dirty="0" err="1" smtClean="0"/>
              <a:t>sGAIN</a:t>
            </a:r>
            <a:r>
              <a:rPr lang="en-US" sz="1200" dirty="0" smtClean="0"/>
              <a:t> approach</a:t>
            </a:r>
            <a:endParaRPr lang="en-US" sz="1200" dirty="0"/>
          </a:p>
        </p:txBody>
      </p:sp>
      <p:pic>
        <p:nvPicPr>
          <p:cNvPr id="10" name="Grafik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68420"/>
            <a:ext cx="5929354" cy="416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44624"/>
            <a:ext cx="5972188" cy="105007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115328" cy="4697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3600" dirty="0" smtClean="0"/>
              <a:t>Thank you for your attention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feld 7"/>
          <p:cNvSpPr txBox="1"/>
          <p:nvPr/>
        </p:nvSpPr>
        <p:spPr>
          <a:xfrm>
            <a:off x="457200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22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1169798"/>
          </a:xfrm>
        </p:spPr>
        <p:txBody>
          <a:bodyPr>
            <a:normAutofit/>
          </a:bodyPr>
          <a:lstStyle/>
          <a:p>
            <a:r>
              <a:rPr lang="en-GB" dirty="0" smtClean="0"/>
              <a:t>Objectives of the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2032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GB" sz="2400" b="1" dirty="0" smtClean="0"/>
              <a:t>Present the project framework</a:t>
            </a:r>
          </a:p>
          <a:p>
            <a:pPr lvl="1"/>
            <a:endParaRPr lang="en-GB" sz="2400" b="1" dirty="0" smtClean="0"/>
          </a:p>
          <a:p>
            <a:pPr lvl="1"/>
            <a:r>
              <a:rPr lang="en-GB" sz="2400" b="1" dirty="0" smtClean="0"/>
              <a:t>Raise interest for extended modelling framework</a:t>
            </a:r>
          </a:p>
          <a:p>
            <a:pPr lvl="1"/>
            <a:endParaRPr lang="en-GB" sz="2400" b="1" dirty="0" smtClean="0"/>
          </a:p>
          <a:p>
            <a:pPr lvl="1"/>
            <a:r>
              <a:rPr lang="en-GB" sz="2400" b="1" dirty="0" smtClean="0"/>
              <a:t>Present the corner stones of the draft research plan</a:t>
            </a:r>
          </a:p>
          <a:p>
            <a:pPr lvl="1"/>
            <a:endParaRPr lang="en-GB" sz="2400" b="1" dirty="0" smtClean="0"/>
          </a:p>
          <a:p>
            <a:pPr lvl="1"/>
            <a:r>
              <a:rPr lang="en-GB" sz="2400" b="1" dirty="0" smtClean="0"/>
              <a:t>Present first implementation steps on web-based modelling platform</a:t>
            </a:r>
          </a:p>
          <a:p>
            <a:pPr lvl="1"/>
            <a:endParaRPr lang="en-GB" sz="2400" b="1" dirty="0" smtClean="0"/>
          </a:p>
          <a:p>
            <a:pPr lvl="1"/>
            <a:r>
              <a:rPr lang="en-GB" sz="2400" b="1" dirty="0" smtClean="0"/>
              <a:t>Discuss draft research plan with experts</a:t>
            </a:r>
          </a:p>
          <a:p>
            <a:pPr lvl="1"/>
            <a:endParaRPr lang="en-GB" sz="2400" b="1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0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44624"/>
            <a:ext cx="5972188" cy="1050076"/>
          </a:xfrm>
        </p:spPr>
        <p:txBody>
          <a:bodyPr>
            <a:normAutofit/>
          </a:bodyPr>
          <a:lstStyle/>
          <a:p>
            <a:r>
              <a:rPr lang="en-GB" dirty="0" smtClean="0"/>
              <a:t>ClimTrans2050 project team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7499176" cy="4697427"/>
          </a:xfrm>
        </p:spPr>
        <p:txBody>
          <a:bodyPr>
            <a:normAutofit/>
          </a:bodyPr>
          <a:lstStyle/>
          <a:p>
            <a:r>
              <a:rPr lang="en-GB" dirty="0" smtClean="0"/>
              <a:t>Development of an operational framework and research plan for an open source model</a:t>
            </a:r>
          </a:p>
          <a:p>
            <a:r>
              <a:rPr lang="en-GB" dirty="0" smtClean="0"/>
              <a:t>The project team</a:t>
            </a:r>
          </a:p>
          <a:p>
            <a:pPr lvl="1"/>
            <a:r>
              <a:rPr lang="en-GB" b="1" dirty="0" smtClean="0"/>
              <a:t>WIFO:</a:t>
            </a:r>
            <a:r>
              <a:rPr lang="en-GB" dirty="0" smtClean="0"/>
              <a:t> Claudia Kettner, Angela Köppl, Stefan Schleicher, Katharina Köberl, Christian Hofer</a:t>
            </a:r>
          </a:p>
          <a:p>
            <a:pPr lvl="1"/>
            <a:r>
              <a:rPr lang="en-GB" b="1" dirty="0" smtClean="0"/>
              <a:t>Wegener </a:t>
            </a:r>
            <a:r>
              <a:rPr lang="en-GB" b="1" dirty="0" err="1" smtClean="0"/>
              <a:t>Center</a:t>
            </a:r>
            <a:r>
              <a:rPr lang="en-GB" b="1" dirty="0" smtClean="0"/>
              <a:t>:</a:t>
            </a:r>
            <a:r>
              <a:rPr lang="en-GB" dirty="0" smtClean="0"/>
              <a:t> Gabriel </a:t>
            </a:r>
            <a:r>
              <a:rPr lang="en-GB" dirty="0" err="1" smtClean="0"/>
              <a:t>Bachner</a:t>
            </a:r>
            <a:r>
              <a:rPr lang="en-GB" dirty="0" smtClean="0"/>
              <a:t>, Thomas </a:t>
            </a:r>
            <a:r>
              <a:rPr lang="en-GB" dirty="0" err="1" smtClean="0"/>
              <a:t>Schinko</a:t>
            </a:r>
            <a:r>
              <a:rPr lang="en-GB" dirty="0" smtClean="0"/>
              <a:t>, Karl </a:t>
            </a:r>
            <a:r>
              <a:rPr lang="en-GB" dirty="0" err="1" smtClean="0"/>
              <a:t>Steininger</a:t>
            </a:r>
            <a:endParaRPr lang="en-GB" dirty="0" smtClean="0"/>
          </a:p>
          <a:p>
            <a:pPr lvl="1"/>
            <a:r>
              <a:rPr lang="en-GB" b="1" dirty="0" smtClean="0"/>
              <a:t>UBA: </a:t>
            </a:r>
            <a:r>
              <a:rPr lang="en-GB" dirty="0" smtClean="0"/>
              <a:t>Jürgen Schneider, </a:t>
            </a:r>
            <a:r>
              <a:rPr lang="en-GB" dirty="0" err="1" smtClean="0"/>
              <a:t>Ilse</a:t>
            </a:r>
            <a:r>
              <a:rPr lang="en-GB" dirty="0" smtClean="0"/>
              <a:t> Schindler, Thomas </a:t>
            </a:r>
            <a:r>
              <a:rPr lang="en-GB" dirty="0" err="1" smtClean="0"/>
              <a:t>Krutzler</a:t>
            </a:r>
            <a:r>
              <a:rPr lang="en-GB" dirty="0" smtClean="0"/>
              <a:t>, Thomas Gallauner</a:t>
            </a:r>
          </a:p>
          <a:p>
            <a:pPr lvl="1"/>
            <a:r>
              <a:rPr lang="en-GB" b="1" dirty="0" smtClean="0"/>
              <a:t>IIASA: </a:t>
            </a:r>
            <a:r>
              <a:rPr lang="en-GB" dirty="0" smtClean="0"/>
              <a:t>Matthias Jonas, Piotr </a:t>
            </a:r>
            <a:r>
              <a:rPr lang="en-GB" dirty="0" err="1" smtClean="0"/>
              <a:t>Żebrowski</a:t>
            </a:r>
            <a:endParaRPr lang="en-GB" b="1" dirty="0" smtClean="0"/>
          </a:p>
          <a:p>
            <a:pPr>
              <a:buNone/>
            </a:pPr>
            <a:r>
              <a:rPr lang="en-GB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5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00298" y="274638"/>
            <a:ext cx="6186502" cy="820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Why 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 research plan for an open source model?</a:t>
            </a: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1443297"/>
            <a:ext cx="8229600" cy="4697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Policy needs guidance for long run transition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Available tools to capture these processes not sufficient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 of existing economic models to the very long run faces limitations 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GB" sz="31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31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Breakthrough technologies and changes in the capital stock need to be addressed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31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Analysis of radical vs. incremental path changes</a:t>
            </a:r>
          </a:p>
          <a:p>
            <a:pPr marL="357188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sz="3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Detailed modelling of energy, emissions and economic structures – deepened structural modelling</a:t>
            </a:r>
            <a:endParaRPr lang="en-GB" sz="1600" b="1" baseline="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lang="en-GB" sz="160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kumimoji="0" lang="en-GB" sz="1600" b="1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7"/>
          <p:cNvSpPr txBox="1"/>
          <p:nvPr/>
        </p:nvSpPr>
        <p:spPr>
          <a:xfrm>
            <a:off x="214282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142852"/>
            <a:ext cx="5757874" cy="951848"/>
          </a:xfrm>
        </p:spPr>
        <p:txBody>
          <a:bodyPr>
            <a:normAutofit/>
          </a:bodyPr>
          <a:lstStyle/>
          <a:p>
            <a:r>
              <a:rPr lang="en-GB" dirty="0" smtClean="0"/>
              <a:t>The structure of ClimTrans2050</a:t>
            </a:r>
            <a:endParaRPr lang="en-GB" dirty="0"/>
          </a:p>
        </p:txBody>
      </p:sp>
      <p:pic>
        <p:nvPicPr>
          <p:cNvPr id="4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457007"/>
            <a:ext cx="6643734" cy="46151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7"/>
          <p:cNvSpPr txBox="1"/>
          <p:nvPr/>
        </p:nvSpPr>
        <p:spPr>
          <a:xfrm>
            <a:off x="457200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22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00298" y="274638"/>
            <a:ext cx="6186502" cy="820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noProof="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Content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the ClimTrans2050 Research Plan (1)</a:t>
            </a: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1428736"/>
            <a:ext cx="8229600" cy="4697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new perspective for modelling activities in view of a 2050 horizon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modelling framework that is able to analyse transition processes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new perspective on energy, emissions and economic structures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Functionalities (relating to housing, mobility, nutrition, etc.) as guiding principle for modelling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Focus on stocks and flows that together supply functionalities</a:t>
            </a:r>
          </a:p>
          <a:p>
            <a:pPr marL="357188" indent="-357188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Embedding of national emission target paths consistently into global context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GB" sz="1600" b="1" i="0" u="none" strike="noStrike" kern="1200" cap="none" spc="0" normalizeH="0" baseline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7"/>
          <p:cNvSpPr txBox="1"/>
          <p:nvPr/>
        </p:nvSpPr>
        <p:spPr>
          <a:xfrm>
            <a:off x="214282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00298" y="274638"/>
            <a:ext cx="6186502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Content of the ClimTrans2050 Research Plan</a:t>
            </a:r>
            <a:r>
              <a:rPr kumimoji="0" lang="en-GB" sz="2800" b="1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(2)</a:t>
            </a:r>
            <a:endParaRPr kumimoji="0" lang="en-GB" sz="28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1428736"/>
            <a:ext cx="8229600" cy="4697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7188" marR="0" lvl="0" indent="-357188" fontAlgn="auto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Deepened structural modelling framework along a three tier approach</a:t>
            </a:r>
          </a:p>
          <a:p>
            <a:pPr marL="814388" lvl="1" indent="-357188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Physical, economic and institutional dimension</a:t>
            </a:r>
          </a:p>
          <a:p>
            <a:pPr marL="357188" indent="-357188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Web-based platform for disseminating relevant information and exemplary model modules to stakeholders and the research community</a:t>
            </a:r>
          </a:p>
          <a:p>
            <a:pPr marL="357188" indent="-357188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Identification and guidance for the next research steps</a:t>
            </a:r>
          </a:p>
          <a:p>
            <a:pPr marL="814388" marR="0" lvl="1" indent="-357188" fontAlgn="auto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following the three tier approach</a:t>
            </a: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	</a:t>
            </a:r>
            <a:r>
              <a:rPr lang="de-DE" dirty="0" err="1" smtClean="0"/>
              <a:t>Mindset</a:t>
            </a:r>
            <a:r>
              <a:rPr lang="de-DE" dirty="0" smtClean="0"/>
              <a:t>: </a:t>
            </a:r>
            <a:r>
              <a:rPr lang="en-GB" dirty="0" smtClean="0"/>
              <a:t>Functionalities and the three tier approach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de-DE" sz="1600" i="1" dirty="0" err="1" smtClean="0"/>
              <a:t>Functionalities</a:t>
            </a:r>
            <a:r>
              <a:rPr lang="de-DE" sz="1600" dirty="0" smtClean="0"/>
              <a:t> </a:t>
            </a:r>
            <a:r>
              <a:rPr lang="en-GB" sz="1600" i="1" dirty="0" smtClean="0"/>
              <a:t>(e.g. nutrition, shelter, </a:t>
            </a:r>
            <a:r>
              <a:rPr lang="de-DE" sz="1600" i="1" dirty="0" err="1" smtClean="0"/>
              <a:t>mobility</a:t>
            </a:r>
            <a:r>
              <a:rPr lang="en-GB" sz="1600" i="1" dirty="0" smtClean="0"/>
              <a:t>)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en-GB" sz="1600" i="1" dirty="0" smtClean="0"/>
              <a:t>the outcome of the interaction of stocks (e.g. buildings and machinery) and flows (e.g. energy, materials)</a:t>
            </a:r>
          </a:p>
          <a:p>
            <a:r>
              <a:rPr lang="en-GB" sz="1600" dirty="0" smtClean="0"/>
              <a:t>The concept of functionalities 	</a:t>
            </a:r>
          </a:p>
          <a:p>
            <a:pPr lvl="1"/>
            <a:r>
              <a:rPr lang="en-GB" sz="1600" dirty="0" smtClean="0"/>
              <a:t>aims at capturing the ultimate purpose of economic activities</a:t>
            </a:r>
          </a:p>
          <a:p>
            <a:pPr lvl="1"/>
            <a:r>
              <a:rPr lang="en-GB" sz="1600" dirty="0" smtClean="0"/>
              <a:t>emphasises the interaction between stocks and flows  </a:t>
            </a:r>
          </a:p>
          <a:p>
            <a:pPr lvl="1"/>
            <a:r>
              <a:rPr lang="en-GB" sz="1600" dirty="0" smtClean="0"/>
              <a:t>allows to capture the impact in the investment and operating phase</a:t>
            </a:r>
          </a:p>
          <a:p>
            <a:pPr lvl="1"/>
            <a:r>
              <a:rPr lang="en-GB" sz="1600" dirty="0" smtClean="0"/>
              <a:t>allows to capture details in technologies</a:t>
            </a:r>
          </a:p>
          <a:p>
            <a:r>
              <a:rPr lang="en-GB" sz="1600" dirty="0" smtClean="0"/>
              <a:t>The concept of functionalities is made operational along three tiers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Tier 1</a:t>
            </a:r>
            <a:r>
              <a:rPr lang="en-GB" sz="1600" dirty="0" smtClean="0"/>
              <a:t> is dealing with the physical structure of the system that finally determines the amount of emissions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Tier 2</a:t>
            </a:r>
            <a:r>
              <a:rPr lang="en-GB" sz="1600" dirty="0" smtClean="0"/>
              <a:t>: techno-economic tier (capital stocks and flows; availability of technologies, investment and operating costs)</a:t>
            </a:r>
          </a:p>
          <a:p>
            <a:pPr lvl="1"/>
            <a:r>
              <a:rPr lang="en-GB" sz="1600" dirty="0" smtClean="0">
                <a:solidFill>
                  <a:srgbClr val="FF0000"/>
                </a:solidFill>
              </a:rPr>
              <a:t>Tier 3</a:t>
            </a:r>
            <a:r>
              <a:rPr lang="en-GB" sz="1600" dirty="0" smtClean="0"/>
              <a:t>: considers the embedding of tier 1 and tier 2 into an institutional setting (instruments, mechanisms, behavioural change)</a:t>
            </a:r>
          </a:p>
          <a:p>
            <a:endParaRPr lang="en-US" sz="1600" dirty="0" smtClean="0"/>
          </a:p>
          <a:p>
            <a:endParaRPr lang="de-DE" sz="1600" dirty="0" smtClean="0"/>
          </a:p>
          <a:p>
            <a:endParaRPr lang="de-DE" sz="1600" dirty="0"/>
          </a:p>
        </p:txBody>
      </p:sp>
      <p:sp>
        <p:nvSpPr>
          <p:cNvPr id="4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66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500298" y="274638"/>
            <a:ext cx="6186502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kumimoji="0" lang="en-GB" sz="2800" b="1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57200" y="1428736"/>
            <a:ext cx="8229600" cy="469742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8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Stock-flow interactions for providing functionalities</a:t>
            </a:r>
          </a:p>
        </p:txBody>
      </p:sp>
      <p:pic>
        <p:nvPicPr>
          <p:cNvPr id="11" name="Grafik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571612"/>
            <a:ext cx="50006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iEn">
  <a:themeElements>
    <a:clrScheme name="Kli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62F77"/>
      </a:accent1>
      <a:accent2>
        <a:srgbClr val="27478D"/>
      </a:accent2>
      <a:accent3>
        <a:srgbClr val="1B3E84"/>
      </a:accent3>
      <a:accent4>
        <a:srgbClr val="2464A8"/>
      </a:accent4>
      <a:accent5>
        <a:srgbClr val="008CD6"/>
      </a:accent5>
      <a:accent6>
        <a:srgbClr val="25A9E3"/>
      </a:accent6>
      <a:hlink>
        <a:srgbClr val="A6DAF5"/>
      </a:hlink>
      <a:folHlink>
        <a:srgbClr val="347CB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KliEn</Template>
  <TotalTime>0</TotalTime>
  <Words>348</Words>
  <Application>Microsoft Office PowerPoint</Application>
  <PresentationFormat>Bildschirmpräsentation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KliEn</vt:lpstr>
      <vt:lpstr>  "ClimTrans2050" Open source model for analysing Austria’s transition to a low carbon society by 2050 – A research plan   </vt:lpstr>
      <vt:lpstr>Objectives of the workshop</vt:lpstr>
      <vt:lpstr>ClimTrans2050 project team</vt:lpstr>
      <vt:lpstr>Folie 4</vt:lpstr>
      <vt:lpstr>The structure of ClimTrans2050</vt:lpstr>
      <vt:lpstr>Folie 6</vt:lpstr>
      <vt:lpstr>Folie 7</vt:lpstr>
      <vt:lpstr> Mindset: Functionalities and the three tier approach</vt:lpstr>
      <vt:lpstr>Folie 9</vt:lpstr>
      <vt:lpstr>Folie 10</vt:lpstr>
      <vt:lpstr>Folie 11</vt:lpstr>
    </vt:vector>
  </TitlesOfParts>
  <Company>WSR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Effects of Measures Promoting Energy Efficiency and RES in Austrian CEM Regions</dc:title>
  <dc:creator>Claudia Kettner</dc:creator>
  <cp:lastModifiedBy>koeberl</cp:lastModifiedBy>
  <cp:revision>305</cp:revision>
  <dcterms:created xsi:type="dcterms:W3CDTF">2012-05-04T17:03:12Z</dcterms:created>
  <dcterms:modified xsi:type="dcterms:W3CDTF">2016-03-07T09:48:05Z</dcterms:modified>
</cp:coreProperties>
</file>