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2" r:id="rId2"/>
    <p:sldId id="267" r:id="rId3"/>
    <p:sldId id="297" r:id="rId4"/>
    <p:sldId id="308" r:id="rId5"/>
    <p:sldId id="300" r:id="rId6"/>
    <p:sldId id="298" r:id="rId7"/>
    <p:sldId id="301" r:id="rId8"/>
    <p:sldId id="302" r:id="rId9"/>
    <p:sldId id="299" r:id="rId10"/>
    <p:sldId id="303" r:id="rId11"/>
    <p:sldId id="280" r:id="rId12"/>
    <p:sldId id="304" r:id="rId13"/>
    <p:sldId id="281" r:id="rId14"/>
    <p:sldId id="305" r:id="rId15"/>
    <p:sldId id="282" r:id="rId16"/>
    <p:sldId id="293" r:id="rId17"/>
    <p:sldId id="294" r:id="rId18"/>
    <p:sldId id="295" r:id="rId19"/>
    <p:sldId id="306" r:id="rId20"/>
    <p:sldId id="296" r:id="rId21"/>
    <p:sldId id="307" r:id="rId22"/>
    <p:sldId id="309" r:id="rId23"/>
  </p:sldIdLst>
  <p:sldSz cx="9144000" cy="6858000" type="screen4x3"/>
  <p:notesSz cx="6794500" cy="9931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7854" autoAdjust="0"/>
  </p:normalViewPr>
  <p:slideViewPr>
    <p:cSldViewPr snapToObjects="1" showGuides="1">
      <p:cViewPr>
        <p:scale>
          <a:sx n="70" d="100"/>
          <a:sy n="70" d="100"/>
        </p:scale>
        <p:origin x="-318" y="6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4813" cy="496570"/>
          </a:xfrm>
          <a:prstGeom prst="rect">
            <a:avLst/>
          </a:prstGeom>
        </p:spPr>
        <p:txBody>
          <a:bodyPr vert="horz" lIns="91569" tIns="45785" rIns="91569" bIns="4578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102" y="1"/>
            <a:ext cx="2944813" cy="496570"/>
          </a:xfrm>
          <a:prstGeom prst="rect">
            <a:avLst/>
          </a:prstGeom>
        </p:spPr>
        <p:txBody>
          <a:bodyPr vert="horz" lIns="91569" tIns="45785" rIns="91569" bIns="45785" rtlCol="0"/>
          <a:lstStyle>
            <a:lvl1pPr algn="r">
              <a:defRPr sz="1200"/>
            </a:lvl1pPr>
          </a:lstStyle>
          <a:p>
            <a:fld id="{0244FAFF-0E8C-4C3B-BA20-6BA995428A73}" type="datetimeFigureOut">
              <a:rPr lang="de-DE" smtClean="0"/>
              <a:pPr/>
              <a:t>03.03.2016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33240"/>
            <a:ext cx="2944813" cy="496570"/>
          </a:xfrm>
          <a:prstGeom prst="rect">
            <a:avLst/>
          </a:prstGeom>
        </p:spPr>
        <p:txBody>
          <a:bodyPr vert="horz" lIns="91569" tIns="45785" rIns="91569" bIns="4578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102" y="9433240"/>
            <a:ext cx="2944813" cy="496570"/>
          </a:xfrm>
          <a:prstGeom prst="rect">
            <a:avLst/>
          </a:prstGeom>
        </p:spPr>
        <p:txBody>
          <a:bodyPr vert="horz" lIns="91569" tIns="45785" rIns="91569" bIns="45785" rtlCol="0" anchor="b"/>
          <a:lstStyle>
            <a:lvl1pPr algn="r">
              <a:defRPr sz="1200"/>
            </a:lvl1pPr>
          </a:lstStyle>
          <a:p>
            <a:fld id="{750C16BB-5E48-4346-81E5-FD64784D8B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35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4283" cy="496570"/>
          </a:xfrm>
          <a:prstGeom prst="rect">
            <a:avLst/>
          </a:prstGeom>
        </p:spPr>
        <p:txBody>
          <a:bodyPr vert="horz" lIns="91569" tIns="45785" rIns="91569" bIns="4578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7" y="1"/>
            <a:ext cx="2944283" cy="496570"/>
          </a:xfrm>
          <a:prstGeom prst="rect">
            <a:avLst/>
          </a:prstGeom>
        </p:spPr>
        <p:txBody>
          <a:bodyPr vert="horz" lIns="91569" tIns="45785" rIns="91569" bIns="45785" rtlCol="0"/>
          <a:lstStyle>
            <a:lvl1pPr algn="r">
              <a:defRPr sz="1200"/>
            </a:lvl1pPr>
          </a:lstStyle>
          <a:p>
            <a:fld id="{6D4111C8-A3B7-474E-AB4F-02C1537FF14C}" type="datetimeFigureOut">
              <a:rPr lang="de-DE" smtClean="0"/>
              <a:pPr/>
              <a:t>03.03.2016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9" tIns="45785" rIns="91569" bIns="45785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7416"/>
            <a:ext cx="5435600" cy="4469130"/>
          </a:xfrm>
          <a:prstGeom prst="rect">
            <a:avLst/>
          </a:prstGeom>
        </p:spPr>
        <p:txBody>
          <a:bodyPr vert="horz" lIns="91569" tIns="45785" rIns="91569" bIns="45785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33107"/>
            <a:ext cx="2944283" cy="496570"/>
          </a:xfrm>
          <a:prstGeom prst="rect">
            <a:avLst/>
          </a:prstGeom>
        </p:spPr>
        <p:txBody>
          <a:bodyPr vert="horz" lIns="91569" tIns="45785" rIns="91569" bIns="4578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7" y="9433107"/>
            <a:ext cx="2944283" cy="496570"/>
          </a:xfrm>
          <a:prstGeom prst="rect">
            <a:avLst/>
          </a:prstGeom>
        </p:spPr>
        <p:txBody>
          <a:bodyPr vert="horz" lIns="91569" tIns="45785" rIns="91569" bIns="45785" rtlCol="0" anchor="b"/>
          <a:lstStyle>
            <a:lvl1pPr algn="r">
              <a:defRPr sz="1200"/>
            </a:lvl1pPr>
          </a:lstStyle>
          <a:p>
            <a:fld id="{87DEC4F1-46FF-481A-83D6-FE9653AEBE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28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1pPr>
            <a:lvl2pPr marL="744064" indent="-286179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2pPr>
            <a:lvl3pPr marL="1144715" indent="-228943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3pPr>
            <a:lvl4pPr marL="1602600" indent="-228943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4pPr>
            <a:lvl5pPr marL="2060486" indent="-228943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5pPr>
            <a:lvl6pPr marL="2518372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6pPr>
            <a:lvl7pPr marL="2976258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7pPr>
            <a:lvl8pPr marL="3434144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8pPr>
            <a:lvl9pPr marL="3892029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9pPr>
          </a:lstStyle>
          <a:p>
            <a:fld id="{995BD7A0-F1AC-46DE-BA5E-F9169A79DF8E}" type="slidenum">
              <a:rPr lang="en-US" altLang="en-US" sz="1000" b="0">
                <a:solidFill>
                  <a:schemeClr val="tx1"/>
                </a:solidFill>
                <a:latin typeface="Times New Roman" pitchFamily="18" charset="0"/>
              </a:rPr>
              <a:pPr/>
              <a:t>6</a:t>
            </a:fld>
            <a:endParaRPr lang="en-US" altLang="en-US" sz="10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0" y="868363"/>
            <a:ext cx="4635500" cy="3476625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1pPr>
            <a:lvl2pPr marL="744064" indent="-286179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2pPr>
            <a:lvl3pPr marL="1144715" indent="-228943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3pPr>
            <a:lvl4pPr marL="1602600" indent="-228943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4pPr>
            <a:lvl5pPr marL="2060486" indent="-228943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5pPr>
            <a:lvl6pPr marL="2518372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6pPr>
            <a:lvl7pPr marL="2976258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7pPr>
            <a:lvl8pPr marL="3434144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8pPr>
            <a:lvl9pPr marL="3892029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9pPr>
          </a:lstStyle>
          <a:p>
            <a:fld id="{995BD7A0-F1AC-46DE-BA5E-F9169A79DF8E}" type="slidenum">
              <a:rPr lang="en-US" altLang="en-US" sz="1000" b="0">
                <a:solidFill>
                  <a:schemeClr val="tx1"/>
                </a:solidFill>
                <a:latin typeface="Times New Roman" pitchFamily="18" charset="0"/>
              </a:rPr>
              <a:pPr/>
              <a:t>20</a:t>
            </a:fld>
            <a:endParaRPr lang="en-US" altLang="en-US" sz="10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0" y="868363"/>
            <a:ext cx="4635500" cy="3476625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1pPr>
            <a:lvl2pPr marL="744064" indent="-286179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2pPr>
            <a:lvl3pPr marL="1144715" indent="-228943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3pPr>
            <a:lvl4pPr marL="1602600" indent="-228943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4pPr>
            <a:lvl5pPr marL="2060486" indent="-228943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5pPr>
            <a:lvl6pPr marL="2518372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6pPr>
            <a:lvl7pPr marL="2976258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7pPr>
            <a:lvl8pPr marL="3434144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8pPr>
            <a:lvl9pPr marL="3892029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9pPr>
          </a:lstStyle>
          <a:p>
            <a:fld id="{995BD7A0-F1AC-46DE-BA5E-F9169A79DF8E}" type="slidenum">
              <a:rPr lang="en-US" altLang="en-US" sz="1000" b="0">
                <a:solidFill>
                  <a:schemeClr val="tx1"/>
                </a:solidFill>
                <a:latin typeface="Times New Roman" pitchFamily="18" charset="0"/>
              </a:rPr>
              <a:pPr/>
              <a:t>21</a:t>
            </a:fld>
            <a:endParaRPr lang="en-US" altLang="en-US" sz="10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0" y="868363"/>
            <a:ext cx="4635500" cy="3476625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1pPr>
            <a:lvl2pPr marL="744064" indent="-286179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2pPr>
            <a:lvl3pPr marL="1144715" indent="-228943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3pPr>
            <a:lvl4pPr marL="1602600" indent="-228943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4pPr>
            <a:lvl5pPr marL="2060486" indent="-228943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5pPr>
            <a:lvl6pPr marL="2518372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6pPr>
            <a:lvl7pPr marL="2976258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7pPr>
            <a:lvl8pPr marL="3434144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8pPr>
            <a:lvl9pPr marL="3892029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9pPr>
          </a:lstStyle>
          <a:p>
            <a:fld id="{995BD7A0-F1AC-46DE-BA5E-F9169A79DF8E}" type="slidenum">
              <a:rPr lang="en-US" altLang="en-US" sz="1000" b="0">
                <a:solidFill>
                  <a:schemeClr val="tx1"/>
                </a:solidFill>
                <a:latin typeface="Times New Roman" pitchFamily="18" charset="0"/>
              </a:rPr>
              <a:pPr/>
              <a:t>8</a:t>
            </a:fld>
            <a:endParaRPr lang="en-US" altLang="en-US" sz="10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0" y="868363"/>
            <a:ext cx="4635500" cy="3476625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1pPr>
            <a:lvl2pPr marL="744064" indent="-286179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2pPr>
            <a:lvl3pPr marL="1144715" indent="-228943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3pPr>
            <a:lvl4pPr marL="1602600" indent="-228943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4pPr>
            <a:lvl5pPr marL="2060486" indent="-228943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5pPr>
            <a:lvl6pPr marL="2518372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6pPr>
            <a:lvl7pPr marL="2976258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7pPr>
            <a:lvl8pPr marL="3434144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8pPr>
            <a:lvl9pPr marL="3892029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9pPr>
          </a:lstStyle>
          <a:p>
            <a:fld id="{995BD7A0-F1AC-46DE-BA5E-F9169A79DF8E}" type="slidenum">
              <a:rPr lang="en-US" altLang="en-US" sz="1000" b="0">
                <a:solidFill>
                  <a:schemeClr val="tx1"/>
                </a:solidFill>
                <a:latin typeface="Times New Roman" pitchFamily="18" charset="0"/>
              </a:rPr>
              <a:pPr/>
              <a:t>9</a:t>
            </a:fld>
            <a:endParaRPr lang="en-US" altLang="en-US" sz="10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0" y="868363"/>
            <a:ext cx="4635500" cy="3476625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1pPr>
            <a:lvl2pPr marL="744064" indent="-286179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2pPr>
            <a:lvl3pPr marL="1144715" indent="-228943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3pPr>
            <a:lvl4pPr marL="1602600" indent="-228943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4pPr>
            <a:lvl5pPr marL="2060486" indent="-228943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5pPr>
            <a:lvl6pPr marL="2518372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6pPr>
            <a:lvl7pPr marL="2976258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7pPr>
            <a:lvl8pPr marL="3434144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8pPr>
            <a:lvl9pPr marL="3892029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9pPr>
          </a:lstStyle>
          <a:p>
            <a:fld id="{995BD7A0-F1AC-46DE-BA5E-F9169A79DF8E}" type="slidenum">
              <a:rPr lang="en-US" altLang="en-US" sz="1000" b="0">
                <a:solidFill>
                  <a:schemeClr val="tx1"/>
                </a:solidFill>
                <a:latin typeface="Times New Roman" pitchFamily="18" charset="0"/>
              </a:rPr>
              <a:pPr/>
              <a:t>11</a:t>
            </a:fld>
            <a:endParaRPr lang="en-US" altLang="en-US" sz="10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0" y="868363"/>
            <a:ext cx="4635500" cy="3476625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1pPr>
            <a:lvl2pPr marL="744064" indent="-286179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2pPr>
            <a:lvl3pPr marL="1144715" indent="-228943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3pPr>
            <a:lvl4pPr marL="1602600" indent="-228943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4pPr>
            <a:lvl5pPr marL="2060486" indent="-228943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5pPr>
            <a:lvl6pPr marL="2518372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6pPr>
            <a:lvl7pPr marL="2976258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7pPr>
            <a:lvl8pPr marL="3434144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8pPr>
            <a:lvl9pPr marL="3892029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9pPr>
          </a:lstStyle>
          <a:p>
            <a:fld id="{995BD7A0-F1AC-46DE-BA5E-F9169A79DF8E}" type="slidenum">
              <a:rPr lang="en-US" altLang="en-US" sz="1000" b="0">
                <a:solidFill>
                  <a:schemeClr val="tx1"/>
                </a:solidFill>
                <a:latin typeface="Times New Roman" pitchFamily="18" charset="0"/>
              </a:rPr>
              <a:pPr/>
              <a:t>13</a:t>
            </a:fld>
            <a:endParaRPr lang="en-US" altLang="en-US" sz="10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0" y="868363"/>
            <a:ext cx="4635500" cy="3476625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1pPr>
            <a:lvl2pPr marL="744064" indent="-286179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2pPr>
            <a:lvl3pPr marL="1144715" indent="-228943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3pPr>
            <a:lvl4pPr marL="1602600" indent="-228943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4pPr>
            <a:lvl5pPr marL="2060486" indent="-228943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5pPr>
            <a:lvl6pPr marL="2518372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6pPr>
            <a:lvl7pPr marL="2976258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7pPr>
            <a:lvl8pPr marL="3434144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8pPr>
            <a:lvl9pPr marL="3892029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9pPr>
          </a:lstStyle>
          <a:p>
            <a:fld id="{995BD7A0-F1AC-46DE-BA5E-F9169A79DF8E}" type="slidenum">
              <a:rPr lang="en-US" altLang="en-US" sz="1000" b="0">
                <a:solidFill>
                  <a:schemeClr val="tx1"/>
                </a:solidFill>
                <a:latin typeface="Times New Roman" pitchFamily="18" charset="0"/>
              </a:rPr>
              <a:pPr/>
              <a:t>15</a:t>
            </a:fld>
            <a:endParaRPr lang="en-US" altLang="en-US" sz="10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0" y="868363"/>
            <a:ext cx="4635500" cy="3476625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1pPr>
            <a:lvl2pPr marL="744064" indent="-286179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2pPr>
            <a:lvl3pPr marL="1144715" indent="-228943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3pPr>
            <a:lvl4pPr marL="1602600" indent="-228943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4pPr>
            <a:lvl5pPr marL="2060486" indent="-228943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5pPr>
            <a:lvl6pPr marL="2518372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6pPr>
            <a:lvl7pPr marL="2976258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7pPr>
            <a:lvl8pPr marL="3434144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8pPr>
            <a:lvl9pPr marL="3892029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9pPr>
          </a:lstStyle>
          <a:p>
            <a:fld id="{995BD7A0-F1AC-46DE-BA5E-F9169A79DF8E}" type="slidenum">
              <a:rPr lang="en-US" altLang="en-US" sz="1000" b="0">
                <a:solidFill>
                  <a:schemeClr val="tx1"/>
                </a:solidFill>
                <a:latin typeface="Times New Roman" pitchFamily="18" charset="0"/>
              </a:rPr>
              <a:pPr/>
              <a:t>16</a:t>
            </a:fld>
            <a:endParaRPr lang="en-US" altLang="en-US" sz="10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0" y="868363"/>
            <a:ext cx="4635500" cy="3476625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1pPr>
            <a:lvl2pPr marL="744064" indent="-286179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2pPr>
            <a:lvl3pPr marL="1144715" indent="-228943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3pPr>
            <a:lvl4pPr marL="1602600" indent="-228943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4pPr>
            <a:lvl5pPr marL="2060486" indent="-228943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5pPr>
            <a:lvl6pPr marL="2518372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6pPr>
            <a:lvl7pPr marL="2976258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7pPr>
            <a:lvl8pPr marL="3434144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8pPr>
            <a:lvl9pPr marL="3892029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9pPr>
          </a:lstStyle>
          <a:p>
            <a:fld id="{995BD7A0-F1AC-46DE-BA5E-F9169A79DF8E}" type="slidenum">
              <a:rPr lang="en-US" altLang="en-US" sz="1000" b="0">
                <a:solidFill>
                  <a:schemeClr val="tx1"/>
                </a:solidFill>
                <a:latin typeface="Times New Roman" pitchFamily="18" charset="0"/>
              </a:rPr>
              <a:pPr/>
              <a:t>17</a:t>
            </a:fld>
            <a:endParaRPr lang="en-US" altLang="en-US" sz="10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0" y="868363"/>
            <a:ext cx="4635500" cy="3476625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1pPr>
            <a:lvl2pPr marL="744064" indent="-286179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2pPr>
            <a:lvl3pPr marL="1144715" indent="-228943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3pPr>
            <a:lvl4pPr marL="1602600" indent="-228943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4pPr>
            <a:lvl5pPr marL="2060486" indent="-228943" defTabSz="763143">
              <a:defRPr sz="2400" b="1">
                <a:solidFill>
                  <a:schemeClr val="accent1"/>
                </a:solidFill>
                <a:latin typeface="Arial" pitchFamily="34" charset="0"/>
              </a:defRPr>
            </a:lvl5pPr>
            <a:lvl6pPr marL="2518372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6pPr>
            <a:lvl7pPr marL="2976258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7pPr>
            <a:lvl8pPr marL="3434144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8pPr>
            <a:lvl9pPr marL="3892029" indent="-228943" algn="r" defTabSz="7631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9pPr>
          </a:lstStyle>
          <a:p>
            <a:fld id="{995BD7A0-F1AC-46DE-BA5E-F9169A79DF8E}" type="slidenum">
              <a:rPr lang="en-US" altLang="en-US" sz="1000" b="0">
                <a:solidFill>
                  <a:schemeClr val="tx1"/>
                </a:solidFill>
                <a:latin typeface="Times New Roman" pitchFamily="18" charset="0"/>
              </a:rPr>
              <a:pPr/>
              <a:t>18</a:t>
            </a:fld>
            <a:endParaRPr lang="en-US" altLang="en-US" sz="10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0" y="868363"/>
            <a:ext cx="4635500" cy="3476625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771530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87AA-A8A0-45A3-BED4-D15D042A79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300"/>
              </a:spcAft>
              <a:defRPr sz="1800"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87AA-A8A0-45A3-BED4-D15D042A79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2800" b="1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87AA-A8A0-45A3-BED4-D15D042A79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87AA-A8A0-45A3-BED4-D15D042A79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4040188" cy="746139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428736"/>
            <a:ext cx="4041775" cy="746139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87AA-A8A0-45A3-BED4-D15D042A79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87AA-A8A0-45A3-BED4-D15D042A79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87AA-A8A0-45A3-BED4-D15D042A79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5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6972320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4697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286248" y="6357958"/>
            <a:ext cx="5000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387AA-A8A0-45A3-BED4-D15D042A79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70" descr="logo_qu_r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034" y="6429397"/>
            <a:ext cx="785818" cy="165937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072462" y="6286520"/>
            <a:ext cx="642942" cy="47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http://www.iiasa.ac.at/css/images/logoleft.png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21848" y="6223041"/>
            <a:ext cx="434328" cy="500042"/>
          </a:xfrm>
          <a:prstGeom prst="rect">
            <a:avLst/>
          </a:prstGeom>
          <a:noFill/>
        </p:spPr>
      </p:pic>
      <p:pic>
        <p:nvPicPr>
          <p:cNvPr id="12" name="Picture 2" descr="Umweltbundesamt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933698" y="6218257"/>
            <a:ext cx="2705100" cy="504826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556" y="6169298"/>
            <a:ext cx="1419252" cy="644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r" defTabSz="914400" rtl="0" eaLnBrk="1" latinLnBrk="0" hangingPunct="1">
        <a:spcBef>
          <a:spcPct val="0"/>
        </a:spcBef>
        <a:buNone/>
        <a:defRPr sz="2800" b="1" kern="12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57188" indent="-357188" algn="l" defTabSz="914400" rtl="0" eaLnBrk="1" latinLnBrk="0" hangingPunct="1">
        <a:lnSpc>
          <a:spcPct val="120000"/>
        </a:lnSpc>
        <a:spcBef>
          <a:spcPts val="600"/>
        </a:spcBef>
        <a:spcAft>
          <a:spcPts val="30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12788" indent="-355600" algn="l" defTabSz="914400" rtl="0" eaLnBrk="1" latinLnBrk="0" hangingPunct="1">
        <a:lnSpc>
          <a:spcPct val="120000"/>
        </a:lnSpc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987425" indent="-274638" algn="l" defTabSz="914400" rtl="0" eaLnBrk="1" latinLnBrk="0" hangingPunct="1">
        <a:lnSpc>
          <a:spcPct val="120000"/>
        </a:lnSpc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538" indent="-265113" algn="l" defTabSz="914400" rtl="0" eaLnBrk="1" latinLnBrk="0" hangingPunct="1">
        <a:lnSpc>
          <a:spcPct val="120000"/>
        </a:lnSpc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27175" indent="-265113" algn="l" defTabSz="914400" rtl="0" eaLnBrk="1" latinLnBrk="0" hangingPunct="1">
        <a:lnSpc>
          <a:spcPct val="120000"/>
        </a:lnSpc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emf"/><Relationship Id="rId5" Type="http://schemas.openxmlformats.org/officeDocument/2006/relationships/image" Target="../media/image23.png"/><Relationship Id="rId4" Type="http://schemas.openxmlformats.org/officeDocument/2006/relationships/image" Target="../media/image22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12066" y="1714488"/>
            <a:ext cx="8319868" cy="221457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Implementing the</a:t>
            </a:r>
            <a:br>
              <a:rPr lang="en-US" dirty="0" smtClean="0"/>
            </a:br>
            <a:r>
              <a:rPr lang="en-US" dirty="0" smtClean="0"/>
              <a:t>deepened structural modeling approach: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err="1" smtClean="0"/>
              <a:t>sGAIN</a:t>
            </a:r>
            <a:r>
              <a:rPr lang="en-US" dirty="0" smtClean="0"/>
              <a:t> energy model</a:t>
            </a:r>
            <a:br>
              <a:rPr lang="en-US" dirty="0" smtClean="0"/>
            </a:br>
            <a:r>
              <a:rPr lang="de-AT" dirty="0"/>
              <a:t/>
            </a:r>
            <a:br>
              <a:rPr lang="de-AT" dirty="0"/>
            </a:b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61152" y="3692624"/>
            <a:ext cx="7715304" cy="1752600"/>
          </a:xfrm>
        </p:spPr>
        <p:txBody>
          <a:bodyPr>
            <a:noAutofit/>
          </a:bodyPr>
          <a:lstStyle/>
          <a:p>
            <a:pPr algn="r"/>
            <a:r>
              <a:rPr lang="en-US" sz="1600" dirty="0" smtClean="0">
                <a:solidFill>
                  <a:schemeClr val="tx1"/>
                </a:solidFill>
              </a:rPr>
              <a:t>Stefan Schleicher</a:t>
            </a:r>
          </a:p>
          <a:p>
            <a:pPr algn="r"/>
            <a:r>
              <a:rPr lang="en-US" sz="1600" dirty="0" smtClean="0">
                <a:solidFill>
                  <a:schemeClr val="tx1"/>
                </a:solidFill>
              </a:rPr>
              <a:t>Christian Hofer</a:t>
            </a:r>
          </a:p>
          <a:p>
            <a:pPr algn="r"/>
            <a:endParaRPr lang="en-US" sz="1600" dirty="0" smtClean="0">
              <a:solidFill>
                <a:schemeClr val="tx1"/>
              </a:solidFill>
            </a:endParaRPr>
          </a:p>
          <a:p>
            <a:pPr algn="r"/>
            <a:r>
              <a:rPr lang="en-US" sz="1600" dirty="0" smtClean="0">
                <a:solidFill>
                  <a:schemeClr val="tx1"/>
                </a:solidFill>
              </a:rPr>
              <a:t>4 March 2015</a:t>
            </a:r>
          </a:p>
          <a:p>
            <a:pPr algn="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4" name="Textfeld 13"/>
          <p:cNvSpPr txBox="1"/>
          <p:nvPr/>
        </p:nvSpPr>
        <p:spPr>
          <a:xfrm>
            <a:off x="500034" y="571480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chemeClr val="accent4">
                    <a:lumMod val="75000"/>
                  </a:schemeClr>
                </a:solidFill>
              </a:rPr>
              <a:t>ClimTrans2050</a:t>
            </a:r>
            <a:endParaRPr lang="de-AT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26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57746" y="1628800"/>
            <a:ext cx="8319868" cy="2214577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Step 3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Losses from distribution and own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62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5851" y="44624"/>
            <a:ext cx="8812298" cy="683072"/>
          </a:xfrm>
        </p:spPr>
        <p:txBody>
          <a:bodyPr>
            <a:noAutofit/>
          </a:bodyPr>
          <a:lstStyle/>
          <a:p>
            <a:r>
              <a:rPr lang="en-US" dirty="0" smtClean="0"/>
              <a:t>Distribution Losses and Gross Final Energy</a:t>
            </a:r>
            <a:endParaRPr lang="en-GB" altLang="en-US" dirty="0" smtClean="0"/>
          </a:p>
        </p:txBody>
      </p:sp>
      <p:sp>
        <p:nvSpPr>
          <p:cNvPr id="14" name="TextBox 32"/>
          <p:cNvSpPr txBox="1">
            <a:spLocks noChangeArrowheads="1"/>
          </p:cNvSpPr>
          <p:nvPr/>
        </p:nvSpPr>
        <p:spPr bwMode="auto">
          <a:xfrm>
            <a:off x="384106" y="4581128"/>
            <a:ext cx="7500262" cy="7848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 b="1">
                <a:solidFill>
                  <a:schemeClr val="accent1"/>
                </a:solidFill>
                <a:latin typeface="Arial" pitchFamily="34" charset="0"/>
              </a:defRPr>
            </a:lvl1pPr>
            <a:lvl2pPr marL="742950" indent="-285750">
              <a:defRPr sz="2400" b="1">
                <a:solidFill>
                  <a:schemeClr val="accent1"/>
                </a:solidFill>
                <a:latin typeface="Arial" pitchFamily="34" charset="0"/>
              </a:defRPr>
            </a:lvl2pPr>
            <a:lvl3pPr marL="1143000" indent="-228600">
              <a:defRPr sz="2400" b="1">
                <a:solidFill>
                  <a:schemeClr val="accent1"/>
                </a:solidFill>
                <a:latin typeface="Arial" pitchFamily="34" charset="0"/>
              </a:defRPr>
            </a:lvl3pPr>
            <a:lvl4pPr marL="1600200" indent="-228600">
              <a:defRPr sz="2400" b="1">
                <a:solidFill>
                  <a:schemeClr val="accent1"/>
                </a:solidFill>
                <a:latin typeface="Arial" pitchFamily="34" charset="0"/>
              </a:defRPr>
            </a:lvl4pPr>
            <a:lvl5pPr marL="2057400" indent="-228600">
              <a:defRPr sz="2400" b="1">
                <a:solidFill>
                  <a:schemeClr val="accent1"/>
                </a:solidFill>
                <a:latin typeface="Arial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en-US" sz="2000" dirty="0" smtClean="0"/>
              <a:t>Net Final Energy Consumption + Distribution Losses =</a:t>
            </a:r>
          </a:p>
          <a:p>
            <a:pPr>
              <a:spcAft>
                <a:spcPts val="600"/>
              </a:spcAft>
            </a:pPr>
            <a:r>
              <a:rPr lang="en-US" altLang="en-US" sz="2000" dirty="0"/>
              <a:t> 	= Gross Final Energy </a:t>
            </a:r>
            <a:endParaRPr lang="en-US" altLang="en-US" sz="20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987425"/>
            <a:ext cx="8113713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01900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57746" y="1628800"/>
            <a:ext cx="8319868" cy="2214577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Step 5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Distributing gross final energy</a:t>
            </a:r>
            <a:br>
              <a:rPr lang="en-US" dirty="0" smtClean="0"/>
            </a:br>
            <a:r>
              <a:rPr lang="en-US" dirty="0" smtClean="0"/>
              <a:t>into transformed and untransformed final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13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06" y="118964"/>
            <a:ext cx="8184338" cy="683072"/>
          </a:xfrm>
        </p:spPr>
        <p:txBody>
          <a:bodyPr>
            <a:noAutofit/>
          </a:bodyPr>
          <a:lstStyle/>
          <a:p>
            <a:r>
              <a:rPr lang="en-US" dirty="0" smtClean="0"/>
              <a:t>Untransformed and transformed</a:t>
            </a:r>
            <a:br>
              <a:rPr lang="en-US" dirty="0" smtClean="0"/>
            </a:br>
            <a:r>
              <a:rPr lang="en-US" dirty="0" smtClean="0"/>
              <a:t>Gross Final Energy</a:t>
            </a:r>
            <a:endParaRPr lang="en-GB" altLang="en-US" dirty="0" smtClean="0"/>
          </a:p>
        </p:txBody>
      </p:sp>
      <p:sp>
        <p:nvSpPr>
          <p:cNvPr id="14" name="TextBox 32"/>
          <p:cNvSpPr txBox="1">
            <a:spLocks noChangeArrowheads="1"/>
          </p:cNvSpPr>
          <p:nvPr/>
        </p:nvSpPr>
        <p:spPr bwMode="auto">
          <a:xfrm>
            <a:off x="384106" y="4581128"/>
            <a:ext cx="5988094" cy="7848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 b="1">
                <a:solidFill>
                  <a:schemeClr val="accent1"/>
                </a:solidFill>
                <a:latin typeface="Arial" pitchFamily="34" charset="0"/>
              </a:defRPr>
            </a:lvl1pPr>
            <a:lvl2pPr marL="742950" indent="-285750">
              <a:defRPr sz="2400" b="1">
                <a:solidFill>
                  <a:schemeClr val="accent1"/>
                </a:solidFill>
                <a:latin typeface="Arial" pitchFamily="34" charset="0"/>
              </a:defRPr>
            </a:lvl2pPr>
            <a:lvl3pPr marL="1143000" indent="-228600">
              <a:defRPr sz="2400" b="1">
                <a:solidFill>
                  <a:schemeClr val="accent1"/>
                </a:solidFill>
                <a:latin typeface="Arial" pitchFamily="34" charset="0"/>
              </a:defRPr>
            </a:lvl3pPr>
            <a:lvl4pPr marL="1600200" indent="-228600">
              <a:defRPr sz="2400" b="1">
                <a:solidFill>
                  <a:schemeClr val="accent1"/>
                </a:solidFill>
                <a:latin typeface="Arial" pitchFamily="34" charset="0"/>
              </a:defRPr>
            </a:lvl4pPr>
            <a:lvl5pPr marL="2057400" indent="-228600">
              <a:defRPr sz="2400" b="1">
                <a:solidFill>
                  <a:schemeClr val="accent1"/>
                </a:solidFill>
                <a:latin typeface="Arial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en-US" sz="2000" dirty="0" smtClean="0"/>
              <a:t>Gross </a:t>
            </a:r>
            <a:r>
              <a:rPr lang="en-US" altLang="en-US" sz="2000" dirty="0"/>
              <a:t>Final </a:t>
            </a:r>
            <a:r>
              <a:rPr lang="en-US" altLang="en-US" sz="2000" dirty="0" smtClean="0"/>
              <a:t>Energy (GFE) =</a:t>
            </a:r>
          </a:p>
          <a:p>
            <a:pPr>
              <a:spcAft>
                <a:spcPts val="600"/>
              </a:spcAft>
            </a:pPr>
            <a:r>
              <a:rPr lang="en-US" altLang="en-US" sz="2000" dirty="0"/>
              <a:t>	</a:t>
            </a:r>
            <a:r>
              <a:rPr lang="en-US" altLang="en-US" sz="2000" dirty="0" smtClean="0"/>
              <a:t>Transformed GFE + Untransformed GFE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31" y="1124744"/>
            <a:ext cx="8113713" cy="300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86853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57746" y="1628800"/>
            <a:ext cx="8319868" cy="2214577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Step 6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Losses from energy transformation</a:t>
            </a:r>
            <a:br>
              <a:rPr lang="en-US" dirty="0" smtClean="0"/>
            </a:br>
            <a:r>
              <a:rPr lang="en-US" dirty="0" smtClean="0"/>
              <a:t>into electricity and heat</a:t>
            </a:r>
            <a:br>
              <a:rPr lang="en-US" dirty="0" smtClean="0"/>
            </a:br>
            <a:r>
              <a:rPr lang="en-US" dirty="0" smtClean="0"/>
              <a:t>and other transformations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89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06" y="118964"/>
            <a:ext cx="8184338" cy="683072"/>
          </a:xfrm>
        </p:spPr>
        <p:txBody>
          <a:bodyPr>
            <a:noAutofit/>
          </a:bodyPr>
          <a:lstStyle/>
          <a:p>
            <a:r>
              <a:rPr lang="en-US" dirty="0" smtClean="0"/>
              <a:t>Transformation of Electricity</a:t>
            </a:r>
            <a:endParaRPr lang="en-GB" altLang="en-US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909638"/>
            <a:ext cx="8113713" cy="299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27147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06" y="118964"/>
            <a:ext cx="8184338" cy="683072"/>
          </a:xfrm>
        </p:spPr>
        <p:txBody>
          <a:bodyPr>
            <a:noAutofit/>
          </a:bodyPr>
          <a:lstStyle/>
          <a:p>
            <a:r>
              <a:rPr lang="en-US" dirty="0" smtClean="0"/>
              <a:t>Transformation of Heat</a:t>
            </a:r>
            <a:endParaRPr lang="en-GB" altLang="en-US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906463"/>
            <a:ext cx="8113713" cy="300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32273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06" y="118964"/>
            <a:ext cx="8184338" cy="683072"/>
          </a:xfrm>
        </p:spPr>
        <p:txBody>
          <a:bodyPr>
            <a:noAutofit/>
          </a:bodyPr>
          <a:lstStyle/>
          <a:p>
            <a:r>
              <a:rPr lang="en-US" dirty="0" smtClean="0"/>
              <a:t>Transformation Losses</a:t>
            </a:r>
            <a:endParaRPr lang="en-GB" altLang="en-US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20" y="908720"/>
            <a:ext cx="8113713" cy="409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20613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06" y="118964"/>
            <a:ext cx="8184338" cy="683072"/>
          </a:xfrm>
        </p:spPr>
        <p:txBody>
          <a:bodyPr>
            <a:noAutofit/>
          </a:bodyPr>
          <a:lstStyle/>
          <a:p>
            <a:r>
              <a:rPr lang="en-US" dirty="0" smtClean="0"/>
              <a:t>Gross Energy Supply</a:t>
            </a:r>
            <a:endParaRPr lang="en-GB" altLang="en-US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1428750"/>
            <a:ext cx="8113713" cy="230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8995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57746" y="1628800"/>
            <a:ext cx="8319868" cy="2214577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The overall picture of </a:t>
            </a:r>
            <a:br>
              <a:rPr lang="en-US" dirty="0" smtClean="0"/>
            </a:br>
            <a:r>
              <a:rPr lang="en-US" dirty="0" smtClean="0"/>
              <a:t>a low-energy and low-carbon energy transformation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07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2152" y="1508125"/>
            <a:ext cx="843832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57200" indent="-457200" algn="l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2400" b="1">
                <a:solidFill>
                  <a:schemeClr val="accent1"/>
                </a:solidFill>
                <a:latin typeface="Arial" charset="0"/>
              </a:defRPr>
            </a:lvl1pPr>
            <a:lvl2pPr marL="800100" indent="-342900" algn="l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75000"/>
              <a:buFont typeface="Monotype Sorts" pitchFamily="2" charset="2"/>
              <a:buChar char="ä"/>
              <a:defRPr sz="2000" b="1">
                <a:solidFill>
                  <a:schemeClr val="tx2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charset="0"/>
              </a:defRPr>
            </a:lvl3pPr>
            <a:lvl4pPr marL="1543050" indent="-171450" algn="l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00250" indent="-171450" algn="l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75000"/>
              <a:buFont typeface="Monotype Sorts" pitchFamily="2" charset="2"/>
              <a:buChar char="ä"/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457450" indent="-17145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ä"/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14650" indent="-17145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ä"/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371850" indent="-17145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ä"/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29050" indent="-17145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ä"/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 smtClean="0"/>
              <a:t>We demonstrate the implementation of the envisaged deepened structural modeling approach with a full-scale and operational model for Austria</a:t>
            </a:r>
          </a:p>
          <a:p>
            <a:r>
              <a:rPr lang="en-US" altLang="en-US" dirty="0" smtClean="0"/>
              <a:t>The parameters were chosen to achieve a 80 percent reduction of energetic CO2 emissions by 2050</a:t>
            </a:r>
            <a:endParaRPr lang="en-US" altLang="en-US" dirty="0"/>
          </a:p>
          <a:p>
            <a:pPr>
              <a:buFont typeface="Monotype Sorts" pitchFamily="2" charset="2"/>
              <a:buNone/>
            </a:pPr>
            <a:endParaRPr lang="en-US" altLang="en-US" sz="2800" dirty="0"/>
          </a:p>
          <a:p>
            <a:pPr lvl="1"/>
            <a:endParaRPr lang="en-US" altLang="en-US" sz="2400" dirty="0"/>
          </a:p>
          <a:p>
            <a:pPr>
              <a:buFont typeface="Monotype Sorts" pitchFamily="2" charset="2"/>
              <a:buAutoNum type="arabicPeriod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8218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6274" y="188640"/>
            <a:ext cx="8824546" cy="683072"/>
          </a:xfrm>
        </p:spPr>
        <p:txBody>
          <a:bodyPr>
            <a:noAutofit/>
          </a:bodyPr>
          <a:lstStyle/>
          <a:p>
            <a:r>
              <a:rPr lang="en-US" dirty="0" smtClean="0"/>
              <a:t>Functionalities, Useful Energy, </a:t>
            </a:r>
            <a:br>
              <a:rPr lang="en-US" dirty="0" smtClean="0"/>
            </a:br>
            <a:r>
              <a:rPr lang="en-US" dirty="0" smtClean="0"/>
              <a:t>and CO2 Emissions</a:t>
            </a:r>
            <a:endParaRPr lang="en-GB" altLang="en-US" dirty="0" smtClean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387" y="1403350"/>
            <a:ext cx="3630613" cy="200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88503"/>
            <a:ext cx="3630613" cy="204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871" y="3431615"/>
            <a:ext cx="362902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463" y="3439552"/>
            <a:ext cx="3630613" cy="203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1299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06" y="118964"/>
            <a:ext cx="8184338" cy="683072"/>
          </a:xfrm>
        </p:spPr>
        <p:txBody>
          <a:bodyPr>
            <a:noAutofit/>
          </a:bodyPr>
          <a:lstStyle/>
          <a:p>
            <a:r>
              <a:rPr lang="en-US" dirty="0" smtClean="0"/>
              <a:t>CO2 Emissions</a:t>
            </a:r>
            <a:endParaRPr lang="en-GB" altLang="en-US" dirty="0" smtClean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74800"/>
            <a:ext cx="8229600" cy="166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3333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2152" y="1196752"/>
            <a:ext cx="843832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57200" indent="-457200" algn="l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2400" b="1">
                <a:solidFill>
                  <a:schemeClr val="accent1"/>
                </a:solidFill>
                <a:latin typeface="Arial" charset="0"/>
              </a:defRPr>
            </a:lvl1pPr>
            <a:lvl2pPr marL="800100" indent="-342900" algn="l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75000"/>
              <a:buFont typeface="Monotype Sorts" pitchFamily="2" charset="2"/>
              <a:buChar char="ä"/>
              <a:defRPr sz="2000" b="1">
                <a:solidFill>
                  <a:schemeClr val="tx2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charset="0"/>
              </a:defRPr>
            </a:lvl3pPr>
            <a:lvl4pPr marL="1543050" indent="-171450" algn="l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00250" indent="-171450" algn="l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75000"/>
              <a:buFont typeface="Monotype Sorts" pitchFamily="2" charset="2"/>
              <a:buChar char="ä"/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457450" indent="-17145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ä"/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14650" indent="-17145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ä"/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371850" indent="-17145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ä"/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29050" indent="-17145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ä"/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 smtClean="0"/>
              <a:t>In view of radical emissions reductions, it is easer to increase energy efficiency than to expand massively renewables.</a:t>
            </a:r>
          </a:p>
          <a:p>
            <a:r>
              <a:rPr lang="en-US" altLang="en-US" dirty="0" smtClean="0"/>
              <a:t>For a 80% reduction target the key issues are low-temperature functionalities of buildings and a major re-design of the functionalities related to mobility.</a:t>
            </a:r>
          </a:p>
          <a:p>
            <a:r>
              <a:rPr lang="en-US" altLang="en-US" dirty="0"/>
              <a:t>T</a:t>
            </a:r>
            <a:r>
              <a:rPr lang="en-US" altLang="en-US" dirty="0" smtClean="0"/>
              <a:t>he remaining emissions reductions will hinge upon the options for the high-temperature functionalities.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pPr>
              <a:buFont typeface="Monotype Sorts" pitchFamily="2" charset="2"/>
              <a:buNone/>
            </a:pPr>
            <a:endParaRPr lang="en-US" altLang="en-US" sz="2800" dirty="0"/>
          </a:p>
          <a:p>
            <a:pPr lvl="1"/>
            <a:endParaRPr lang="en-US" altLang="en-US" sz="2400" dirty="0"/>
          </a:p>
          <a:p>
            <a:pPr>
              <a:buFont typeface="Monotype Sorts" pitchFamily="2" charset="2"/>
              <a:buAutoNum type="arabicPeriod"/>
            </a:pPr>
            <a:endParaRPr lang="en-US" alt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59727" y="13563"/>
            <a:ext cx="8824546" cy="683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Some Conclusions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060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57746" y="2060848"/>
            <a:ext cx="8319868" cy="2214577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How to develop a modeling framework</a:t>
            </a:r>
            <a:br>
              <a:rPr lang="en-US" dirty="0" smtClean="0"/>
            </a:br>
            <a:r>
              <a:rPr lang="en-US" dirty="0" smtClean="0"/>
              <a:t>for the transition to </a:t>
            </a:r>
            <a:br>
              <a:rPr lang="en-US" dirty="0" smtClean="0"/>
            </a:br>
            <a:r>
              <a:rPr lang="en-US" dirty="0" smtClean="0"/>
              <a:t>low-energy and low-carbon structures?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89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2152" y="1196752"/>
            <a:ext cx="843832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57200" indent="-457200" algn="l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2400" b="1">
                <a:solidFill>
                  <a:schemeClr val="accent1"/>
                </a:solidFill>
                <a:latin typeface="Arial" charset="0"/>
              </a:defRPr>
            </a:lvl1pPr>
            <a:lvl2pPr marL="800100" indent="-342900" algn="l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75000"/>
              <a:buFont typeface="Monotype Sorts" pitchFamily="2" charset="2"/>
              <a:buChar char="ä"/>
              <a:defRPr sz="2000" b="1">
                <a:solidFill>
                  <a:schemeClr val="tx2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charset="0"/>
              </a:defRPr>
            </a:lvl3pPr>
            <a:lvl4pPr marL="1543050" indent="-171450" algn="l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00250" indent="-171450" algn="l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75000"/>
              <a:buFont typeface="Monotype Sorts" pitchFamily="2" charset="2"/>
              <a:buChar char="ä"/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457450" indent="-17145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ä"/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14650" indent="-17145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ä"/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371850" indent="-17145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ä"/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29050" indent="-17145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ä"/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 smtClean="0"/>
              <a:t>The focus of analysis is on energy related functionalities, not on energy flows.</a:t>
            </a:r>
            <a:endParaRPr lang="en-US" altLang="en-US" dirty="0" smtClean="0"/>
          </a:p>
          <a:p>
            <a:r>
              <a:rPr lang="en-US" altLang="en-US" dirty="0" smtClean="0"/>
              <a:t>Parameters should be easily understood </a:t>
            </a:r>
            <a:r>
              <a:rPr lang="en-US" altLang="en-US" dirty="0" smtClean="0"/>
              <a:t>as to their impacts.</a:t>
            </a:r>
          </a:p>
          <a:p>
            <a:pPr lvl="1"/>
            <a:r>
              <a:rPr lang="en-US" altLang="en-US" dirty="0" smtClean="0"/>
              <a:t>Increasing energy productivity or changing the energy mix can be evaluated as to investment and operating effects.</a:t>
            </a:r>
          </a:p>
          <a:p>
            <a:pPr lvl="1"/>
            <a:r>
              <a:rPr lang="en-US" altLang="en-US" dirty="0" smtClean="0"/>
              <a:t>This is in sharp contrast, e.g., to elasticities of substitution.</a:t>
            </a:r>
          </a:p>
          <a:p>
            <a:r>
              <a:rPr lang="en-US" altLang="en-US" dirty="0" smtClean="0"/>
              <a:t>Instead of pretending predictable outcomes we offer insights how certain targets as emission reductions could be achieved by matching structural changes.</a:t>
            </a:r>
          </a:p>
          <a:p>
            <a:r>
              <a:rPr lang="en-US" altLang="en-US" dirty="0" smtClean="0"/>
              <a:t>Additional modeling layers deal with the interaction of other sectors of the economy and market and non-market driven incentives and institutional setups.</a:t>
            </a:r>
            <a:endParaRPr lang="en-US" altLang="en-US" dirty="0"/>
          </a:p>
          <a:p>
            <a:pPr>
              <a:buFont typeface="Monotype Sorts" pitchFamily="2" charset="2"/>
              <a:buNone/>
            </a:pPr>
            <a:endParaRPr lang="en-US" altLang="en-US" sz="2800" dirty="0"/>
          </a:p>
          <a:p>
            <a:pPr lvl="1"/>
            <a:endParaRPr lang="en-US" altLang="en-US" sz="2400" dirty="0"/>
          </a:p>
          <a:p>
            <a:pPr>
              <a:buFont typeface="Monotype Sorts" pitchFamily="2" charset="2"/>
              <a:buAutoNum type="arabicPeriod"/>
            </a:pPr>
            <a:endParaRPr lang="en-US" alt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59727" y="13563"/>
            <a:ext cx="8824546" cy="683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Some Design Principles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163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57746" y="1628800"/>
            <a:ext cx="8319868" cy="2214577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Step 1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Functionalities and useful energy productivity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06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9727" y="13563"/>
            <a:ext cx="8824546" cy="683072"/>
          </a:xfrm>
        </p:spPr>
        <p:txBody>
          <a:bodyPr>
            <a:noAutofit/>
          </a:bodyPr>
          <a:lstStyle/>
          <a:p>
            <a:r>
              <a:rPr lang="en-US" dirty="0" smtClean="0"/>
              <a:t>Functionalities, Useful Energy Productivity</a:t>
            </a:r>
            <a:endParaRPr lang="en-GB" altLang="en-US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020" y="1365909"/>
            <a:ext cx="3630613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365" y="1365909"/>
            <a:ext cx="3630613" cy="205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021" y="3439259"/>
            <a:ext cx="3630613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365" y="3445124"/>
            <a:ext cx="3630613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0069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57746" y="1628800"/>
            <a:ext cx="8319868" cy="2214577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Step 2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Energy mix of useful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0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9727" y="13563"/>
            <a:ext cx="8824546" cy="683072"/>
          </a:xfrm>
        </p:spPr>
        <p:txBody>
          <a:bodyPr>
            <a:noAutofit/>
          </a:bodyPr>
          <a:lstStyle/>
          <a:p>
            <a:r>
              <a:rPr lang="en-US" dirty="0" smtClean="0"/>
              <a:t>Energy mix of Useful Energy</a:t>
            </a:r>
            <a:endParaRPr lang="en-GB" altLang="en-US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76362"/>
            <a:ext cx="3638550" cy="205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" y="1397000"/>
            <a:ext cx="3638550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" y="3435646"/>
            <a:ext cx="3638550" cy="205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170" y="3437233"/>
            <a:ext cx="3638550" cy="205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8126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90234" y="-13672"/>
            <a:ext cx="8824546" cy="683072"/>
          </a:xfrm>
        </p:spPr>
        <p:txBody>
          <a:bodyPr>
            <a:noAutofit/>
          </a:bodyPr>
          <a:lstStyle/>
          <a:p>
            <a:r>
              <a:rPr lang="en-US" dirty="0" smtClean="0"/>
              <a:t>Functionalities and Useful Energy</a:t>
            </a:r>
            <a:endParaRPr lang="en-GB" altLang="en-US" dirty="0" smtClean="0"/>
          </a:p>
        </p:txBody>
      </p:sp>
      <p:sp>
        <p:nvSpPr>
          <p:cNvPr id="12" name="TextBox 32"/>
          <p:cNvSpPr txBox="1">
            <a:spLocks noChangeArrowheads="1"/>
          </p:cNvSpPr>
          <p:nvPr/>
        </p:nvSpPr>
        <p:spPr bwMode="auto">
          <a:xfrm>
            <a:off x="234795" y="3472594"/>
            <a:ext cx="3096344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accent1"/>
                </a:solidFill>
                <a:latin typeface="Arial" pitchFamily="34" charset="0"/>
              </a:defRPr>
            </a:lvl1pPr>
            <a:lvl2pPr marL="742950" indent="-285750">
              <a:defRPr sz="2400" b="1">
                <a:solidFill>
                  <a:schemeClr val="accent1"/>
                </a:solidFill>
                <a:latin typeface="Arial" pitchFamily="34" charset="0"/>
              </a:defRPr>
            </a:lvl2pPr>
            <a:lvl3pPr marL="1143000" indent="-228600">
              <a:defRPr sz="2400" b="1">
                <a:solidFill>
                  <a:schemeClr val="accent1"/>
                </a:solidFill>
                <a:latin typeface="Arial" pitchFamily="34" charset="0"/>
              </a:defRPr>
            </a:lvl3pPr>
            <a:lvl4pPr marL="1600200" indent="-228600">
              <a:defRPr sz="2400" b="1">
                <a:solidFill>
                  <a:schemeClr val="accent1"/>
                </a:solidFill>
                <a:latin typeface="Arial" pitchFamily="34" charset="0"/>
              </a:defRPr>
            </a:lvl4pPr>
            <a:lvl5pPr marL="2057400" indent="-228600">
              <a:defRPr sz="2400" b="1">
                <a:solidFill>
                  <a:schemeClr val="accent1"/>
                </a:solidFill>
                <a:latin typeface="Arial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9pPr>
          </a:lstStyle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en-US" sz="1600" dirty="0" smtClean="0"/>
              <a:t>Low temperature heat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en-US" sz="1600" dirty="0" smtClean="0"/>
              <a:t>High temperature heat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en-US" sz="1600" dirty="0" smtClean="0"/>
              <a:t>Stationary engines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en-US" sz="1600" dirty="0" smtClean="0"/>
              <a:t>Mobile engines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en-US" sz="1600" dirty="0" smtClean="0"/>
              <a:t>Lighting and electronics</a:t>
            </a:r>
          </a:p>
        </p:txBody>
      </p:sp>
      <p:sp>
        <p:nvSpPr>
          <p:cNvPr id="13" name="TextBox 32"/>
          <p:cNvSpPr txBox="1">
            <a:spLocks noChangeArrowheads="1"/>
          </p:cNvSpPr>
          <p:nvPr/>
        </p:nvSpPr>
        <p:spPr bwMode="auto">
          <a:xfrm>
            <a:off x="384106" y="5388452"/>
            <a:ext cx="8244691" cy="7848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 b="1">
                <a:solidFill>
                  <a:schemeClr val="accent1"/>
                </a:solidFill>
                <a:latin typeface="Arial" pitchFamily="34" charset="0"/>
              </a:defRPr>
            </a:lvl1pPr>
            <a:lvl2pPr marL="742950" indent="-285750">
              <a:defRPr sz="2400" b="1">
                <a:solidFill>
                  <a:schemeClr val="accent1"/>
                </a:solidFill>
                <a:latin typeface="Arial" pitchFamily="34" charset="0"/>
              </a:defRPr>
            </a:lvl2pPr>
            <a:lvl3pPr marL="1143000" indent="-228600">
              <a:defRPr sz="2400" b="1">
                <a:solidFill>
                  <a:schemeClr val="accent1"/>
                </a:solidFill>
                <a:latin typeface="Arial" pitchFamily="34" charset="0"/>
              </a:defRPr>
            </a:lvl3pPr>
            <a:lvl4pPr marL="1600200" indent="-228600">
              <a:defRPr sz="2400" b="1">
                <a:solidFill>
                  <a:schemeClr val="accent1"/>
                </a:solidFill>
                <a:latin typeface="Arial" pitchFamily="34" charset="0"/>
              </a:defRPr>
            </a:lvl4pPr>
            <a:lvl5pPr marL="2057400" indent="-228600">
              <a:defRPr sz="2400" b="1">
                <a:solidFill>
                  <a:schemeClr val="accent1"/>
                </a:solidFill>
                <a:latin typeface="Arial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en-US" sz="2000" dirty="0" smtClean="0"/>
              <a:t>Final Energy Consumption + Non-energetic energy consumption =</a:t>
            </a:r>
          </a:p>
          <a:p>
            <a:pPr>
              <a:spcAft>
                <a:spcPts val="600"/>
              </a:spcAft>
            </a:pPr>
            <a:r>
              <a:rPr lang="en-US" altLang="en-US" sz="2000" dirty="0" smtClean="0"/>
              <a:t>	= </a:t>
            </a:r>
            <a:r>
              <a:rPr lang="en-US" altLang="en-US" sz="2000" dirty="0"/>
              <a:t>Net Final Energy Consumption</a:t>
            </a:r>
            <a:endParaRPr lang="en-US" altLang="en-US" sz="2000" dirty="0" smtClean="0"/>
          </a:p>
        </p:txBody>
      </p:sp>
      <p:sp>
        <p:nvSpPr>
          <p:cNvPr id="16" name="TextBox 32"/>
          <p:cNvSpPr txBox="1">
            <a:spLocks noChangeArrowheads="1"/>
          </p:cNvSpPr>
          <p:nvPr/>
        </p:nvSpPr>
        <p:spPr bwMode="auto">
          <a:xfrm>
            <a:off x="3321961" y="3658244"/>
            <a:ext cx="5565905" cy="7848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 b="1">
                <a:solidFill>
                  <a:schemeClr val="accent1"/>
                </a:solidFill>
                <a:latin typeface="Arial" pitchFamily="34" charset="0"/>
              </a:defRPr>
            </a:lvl1pPr>
            <a:lvl2pPr marL="742950" indent="-285750">
              <a:defRPr sz="2400" b="1">
                <a:solidFill>
                  <a:schemeClr val="accent1"/>
                </a:solidFill>
                <a:latin typeface="Arial" pitchFamily="34" charset="0"/>
              </a:defRPr>
            </a:lvl2pPr>
            <a:lvl3pPr marL="1143000" indent="-228600">
              <a:defRPr sz="2400" b="1">
                <a:solidFill>
                  <a:schemeClr val="accent1"/>
                </a:solidFill>
                <a:latin typeface="Arial" pitchFamily="34" charset="0"/>
              </a:defRPr>
            </a:lvl3pPr>
            <a:lvl4pPr marL="1600200" indent="-228600">
              <a:defRPr sz="2400" b="1">
                <a:solidFill>
                  <a:schemeClr val="accent1"/>
                </a:solidFill>
                <a:latin typeface="Arial" pitchFamily="34" charset="0"/>
              </a:defRPr>
            </a:lvl4pPr>
            <a:lvl5pPr marL="2057400" indent="-228600">
              <a:defRPr sz="2400" b="1">
                <a:solidFill>
                  <a:schemeClr val="accent1"/>
                </a:solidFill>
                <a:latin typeface="Arial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itchFamily="34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en-US" sz="2000" dirty="0" smtClean="0"/>
              <a:t>Functionality / Useful Energy Productivity =</a:t>
            </a:r>
          </a:p>
          <a:p>
            <a:pPr>
              <a:spcAft>
                <a:spcPts val="600"/>
              </a:spcAft>
            </a:pPr>
            <a:r>
              <a:rPr lang="en-US" altLang="en-US" sz="2000" dirty="0"/>
              <a:t>	</a:t>
            </a:r>
            <a:r>
              <a:rPr lang="en-US" altLang="en-US" sz="2000" dirty="0" smtClean="0"/>
              <a:t>= Useful Final Energy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67" y="836712"/>
            <a:ext cx="8113713" cy="200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1224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liEn">
  <a:themeElements>
    <a:clrScheme name="KliEn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62F77"/>
      </a:accent1>
      <a:accent2>
        <a:srgbClr val="27478D"/>
      </a:accent2>
      <a:accent3>
        <a:srgbClr val="1B3E84"/>
      </a:accent3>
      <a:accent4>
        <a:srgbClr val="2464A8"/>
      </a:accent4>
      <a:accent5>
        <a:srgbClr val="008CD6"/>
      </a:accent5>
      <a:accent6>
        <a:srgbClr val="25A9E3"/>
      </a:accent6>
      <a:hlink>
        <a:srgbClr val="A6DAF5"/>
      </a:hlink>
      <a:folHlink>
        <a:srgbClr val="347CBC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KliEn</Template>
  <TotalTime>773</TotalTime>
  <Words>325</Words>
  <Application>Microsoft Office PowerPoint</Application>
  <PresentationFormat>On-screen Show (4:3)</PresentationFormat>
  <Paragraphs>66</Paragraphs>
  <Slides>22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KliEn</vt:lpstr>
      <vt:lpstr>Implementing the deepened structural modeling approach: The sGAIN energy model  </vt:lpstr>
      <vt:lpstr>PowerPoint Presentation</vt:lpstr>
      <vt:lpstr>How to develop a modeling framework for the transition to  low-energy and low-carbon structures?</vt:lpstr>
      <vt:lpstr>PowerPoint Presentation</vt:lpstr>
      <vt:lpstr>Step 1  Functionalities and useful energy productivity</vt:lpstr>
      <vt:lpstr>Functionalities, Useful Energy Productivity</vt:lpstr>
      <vt:lpstr>Step 2  Energy mix of useful energy</vt:lpstr>
      <vt:lpstr>Energy mix of Useful Energy</vt:lpstr>
      <vt:lpstr>Functionalities and Useful Energy</vt:lpstr>
      <vt:lpstr>Step 3  Losses from distribution and own use</vt:lpstr>
      <vt:lpstr>Distribution Losses and Gross Final Energy</vt:lpstr>
      <vt:lpstr>Step 5  Distributing gross final energy into transformed and untransformed final energy</vt:lpstr>
      <vt:lpstr>Untransformed and transformed Gross Final Energy</vt:lpstr>
      <vt:lpstr>Step 6  Losses from energy transformation into electricity and heat and other transformations</vt:lpstr>
      <vt:lpstr>Transformation of Electricity</vt:lpstr>
      <vt:lpstr>Transformation of Heat</vt:lpstr>
      <vt:lpstr>Transformation Losses</vt:lpstr>
      <vt:lpstr>Gross Energy Supply</vt:lpstr>
      <vt:lpstr>The overall picture of  a low-energy and low-carbon energy transformation  </vt:lpstr>
      <vt:lpstr>Functionalities, Useful Energy,  and CO2 Emissions</vt:lpstr>
      <vt:lpstr>CO2 Emissions</vt:lpstr>
      <vt:lpstr>PowerPoint Presentation</vt:lpstr>
    </vt:vector>
  </TitlesOfParts>
  <Company>WSR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Effects of Measures Promoting Energy Efficiency and RES in Austrian CEM Regions</dc:title>
  <dc:creator>Claudia Kettner</dc:creator>
  <cp:lastModifiedBy>Stefan</cp:lastModifiedBy>
  <cp:revision>339</cp:revision>
  <cp:lastPrinted>2016-01-13T11:21:59Z</cp:lastPrinted>
  <dcterms:created xsi:type="dcterms:W3CDTF">2012-05-04T17:03:12Z</dcterms:created>
  <dcterms:modified xsi:type="dcterms:W3CDTF">2016-03-03T15:11:09Z</dcterms:modified>
</cp:coreProperties>
</file>