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9" r:id="rId3"/>
    <p:sldId id="321" r:id="rId4"/>
    <p:sldId id="327" r:id="rId5"/>
    <p:sldId id="322" r:id="rId6"/>
    <p:sldId id="323" r:id="rId7"/>
    <p:sldId id="324" r:id="rId8"/>
    <p:sldId id="325" r:id="rId9"/>
    <p:sldId id="326" r:id="rId10"/>
    <p:sldId id="320" r:id="rId11"/>
    <p:sldId id="328" r:id="rId12"/>
    <p:sldId id="308" r:id="rId13"/>
    <p:sldId id="315" r:id="rId14"/>
    <p:sldId id="310" r:id="rId15"/>
    <p:sldId id="314" r:id="rId16"/>
    <p:sldId id="313" r:id="rId17"/>
    <p:sldId id="311" r:id="rId18"/>
    <p:sldId id="318" r:id="rId19"/>
    <p:sldId id="317" r:id="rId20"/>
    <p:sldId id="312" r:id="rId21"/>
  </p:sldIdLst>
  <p:sldSz cx="9144000" cy="6858000" type="screen4x3"/>
  <p:notesSz cx="67945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672" autoAdjust="0"/>
  </p:normalViewPr>
  <p:slideViewPr>
    <p:cSldViewPr snapToObjects="1" showGuides="1">
      <p:cViewPr>
        <p:scale>
          <a:sx n="50" d="100"/>
          <a:sy n="50" d="100"/>
        </p:scale>
        <p:origin x="-186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53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1" y="1"/>
            <a:ext cx="2944813" cy="4953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0244FAFF-0E8C-4C3B-BA20-6BA995428A73}" type="datetimeFigureOut">
              <a:rPr lang="de-DE" smtClean="0"/>
              <a:pPr/>
              <a:t>22.04.2015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09114"/>
            <a:ext cx="2944813" cy="4953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1" y="9409114"/>
            <a:ext cx="2944813" cy="4953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750C16BB-5E48-4346-81E5-FD64784D8B4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133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53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53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D4111C8-A3B7-474E-AB4F-02C1537FF14C}" type="datetimeFigureOut">
              <a:rPr lang="de-DE" smtClean="0"/>
              <a:pPr/>
              <a:t>22.04.2015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6" y="9408981"/>
            <a:ext cx="2944283" cy="4953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7DEC4F1-46FF-481A-83D6-FE9653AEBE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582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0413">
              <a:defRPr sz="2400" b="1">
                <a:solidFill>
                  <a:schemeClr val="accent1"/>
                </a:solidFill>
                <a:latin typeface="Arial" charset="0"/>
              </a:defRPr>
            </a:lvl1pPr>
            <a:lvl2pPr marL="741363" indent="-284163" defTabSz="760413"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marL="1141413" indent="-227013" defTabSz="760413"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marL="1598613" indent="-227013" defTabSz="760413"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marL="2055813" indent="-227013" defTabSz="760413"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2513013" indent="-227013" algn="ctr" defTabSz="7604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2970213" indent="-227013" algn="ctr" defTabSz="7604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3427413" indent="-227013" algn="ctr" defTabSz="7604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3884613" indent="-227013" algn="ctr" defTabSz="7604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fld id="{02353833-5907-4F21-88F4-240A62B34C0B}" type="slidenum">
              <a:rPr lang="en-US" altLang="en-US" sz="1000" b="0" smtClean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altLang="en-US" sz="10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7913" y="865188"/>
            <a:ext cx="4630737" cy="3471862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344" y="4707316"/>
            <a:ext cx="4982339" cy="41700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>
              <a:defRPr sz="2400" b="1">
                <a:solidFill>
                  <a:schemeClr val="accent1"/>
                </a:solidFill>
                <a:latin typeface="Arial" charset="0"/>
              </a:defRPr>
            </a:lvl1pPr>
            <a:lvl2pPr marL="741363" indent="-284163" defTabSz="769938"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marL="1141413" indent="-227013" defTabSz="769938"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marL="1598613" indent="-227013" defTabSz="769938"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marL="2055813" indent="-227013" defTabSz="769938"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2513013" indent="-227013" algn="ctr" defTabSz="769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2970213" indent="-227013" algn="ctr" defTabSz="769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3427413" indent="-227013" algn="ctr" defTabSz="769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3884613" indent="-227013" algn="ctr" defTabSz="769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fld id="{2041195E-3D90-4673-9BBF-2B0253B0078F}" type="slidenum">
              <a:rPr lang="en-US" altLang="en-US" sz="1000" b="0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altLang="en-US" sz="10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2675" y="866775"/>
            <a:ext cx="4622800" cy="34671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19" y="4705678"/>
            <a:ext cx="4979389" cy="417172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>
              <a:defRPr sz="2400" b="1">
                <a:solidFill>
                  <a:schemeClr val="accent1"/>
                </a:solidFill>
                <a:latin typeface="Arial" charset="0"/>
              </a:defRPr>
            </a:lvl1pPr>
            <a:lvl2pPr marL="741363" indent="-284163" defTabSz="769938"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marL="1141413" indent="-227013" defTabSz="769938"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marL="1598613" indent="-227013" defTabSz="769938"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marL="2055813" indent="-227013" defTabSz="769938"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2513013" indent="-227013" algn="ctr" defTabSz="769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2970213" indent="-227013" algn="ctr" defTabSz="769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3427413" indent="-227013" algn="ctr" defTabSz="769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3884613" indent="-227013" algn="ctr" defTabSz="769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fld id="{38325B6B-8994-4671-B440-94AF0742E4A7}" type="slidenum">
              <a:rPr lang="en-US" altLang="en-US" sz="1000" b="0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altLang="en-US" sz="10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2675" y="866775"/>
            <a:ext cx="4622800" cy="34671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19" y="4705678"/>
            <a:ext cx="4979389" cy="417172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>
              <a:defRPr sz="2400" b="1">
                <a:solidFill>
                  <a:schemeClr val="accent1"/>
                </a:solidFill>
                <a:latin typeface="Arial" charset="0"/>
              </a:defRPr>
            </a:lvl1pPr>
            <a:lvl2pPr marL="741363" indent="-284163" defTabSz="769938"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marL="1141413" indent="-227013" defTabSz="769938"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marL="1598613" indent="-227013" defTabSz="769938"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marL="2055813" indent="-227013" defTabSz="769938"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2513013" indent="-227013" algn="ctr" defTabSz="769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2970213" indent="-227013" algn="ctr" defTabSz="769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3427413" indent="-227013" algn="ctr" defTabSz="769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3884613" indent="-227013" algn="ctr" defTabSz="769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fld id="{2475BED6-C64A-4059-9711-ECBD2BFDD453}" type="slidenum">
              <a:rPr lang="en-US" altLang="en-US" sz="1000" b="0" smtClean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altLang="en-US" sz="10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2675" y="866775"/>
            <a:ext cx="4622800" cy="34671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19" y="4705678"/>
            <a:ext cx="4979389" cy="417172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>
              <a:defRPr sz="2400" b="1">
                <a:solidFill>
                  <a:schemeClr val="accent1"/>
                </a:solidFill>
                <a:latin typeface="Arial" charset="0"/>
              </a:defRPr>
            </a:lvl1pPr>
            <a:lvl2pPr marL="741363" indent="-284163" defTabSz="769938"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marL="1141413" indent="-227013" defTabSz="769938"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marL="1598613" indent="-227013" defTabSz="769938"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marL="2055813" indent="-227013" defTabSz="769938"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2513013" indent="-227013" algn="ctr" defTabSz="769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2970213" indent="-227013" algn="ctr" defTabSz="769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3427413" indent="-227013" algn="ctr" defTabSz="769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3884613" indent="-227013" algn="ctr" defTabSz="769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fld id="{236BBA09-20D8-4F45-BA9E-24351B16D7F9}" type="slidenum">
              <a:rPr lang="en-US" altLang="en-US" sz="1000" b="0" smtClean="0">
                <a:solidFill>
                  <a:schemeClr val="tx1"/>
                </a:solidFill>
                <a:latin typeface="Times New Roman" pitchFamily="18" charset="0"/>
              </a:rPr>
              <a:pPr/>
              <a:t>8</a:t>
            </a:fld>
            <a:endParaRPr lang="en-US" altLang="en-US" sz="10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2675" y="866775"/>
            <a:ext cx="4622800" cy="34671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19" y="4705678"/>
            <a:ext cx="4979389" cy="417172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>
              <a:defRPr sz="2400" b="1">
                <a:solidFill>
                  <a:schemeClr val="accent1"/>
                </a:solidFill>
                <a:latin typeface="Arial" charset="0"/>
              </a:defRPr>
            </a:lvl1pPr>
            <a:lvl2pPr marL="741363" indent="-284163" defTabSz="769938"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marL="1141413" indent="-227013" defTabSz="769938"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marL="1598613" indent="-227013" defTabSz="769938"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marL="2055813" indent="-227013" defTabSz="769938"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2513013" indent="-227013" algn="ctr" defTabSz="769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2970213" indent="-227013" algn="ctr" defTabSz="769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3427413" indent="-227013" algn="ctr" defTabSz="769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3884613" indent="-227013" algn="ctr" defTabSz="769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fld id="{5AF15602-A339-449A-AF09-3557BE958234}" type="slidenum">
              <a:rPr lang="en-US" altLang="en-US" sz="1000" b="0" smtClean="0">
                <a:solidFill>
                  <a:schemeClr val="tx1"/>
                </a:solidFill>
                <a:latin typeface="Times New Roman" pitchFamily="18" charset="0"/>
              </a:rPr>
              <a:pPr/>
              <a:t>9</a:t>
            </a:fld>
            <a:endParaRPr lang="en-US" altLang="en-US" sz="10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2675" y="866775"/>
            <a:ext cx="4622800" cy="34671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19" y="4705678"/>
            <a:ext cx="4979389" cy="417172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defTabSz="762000">
              <a:defRPr sz="2400" b="1">
                <a:solidFill>
                  <a:schemeClr val="accent1"/>
                </a:solidFill>
                <a:latin typeface="Arial" pitchFamily="34" charset="0"/>
              </a:defRPr>
            </a:lvl2pPr>
            <a:lvl3pPr marL="1143000" indent="-228600" defTabSz="762000">
              <a:defRPr sz="2400" b="1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 defTabSz="762000">
              <a:defRPr sz="2400" b="1">
                <a:solidFill>
                  <a:schemeClr val="accent1"/>
                </a:solidFill>
                <a:latin typeface="Arial" pitchFamily="34" charset="0"/>
              </a:defRPr>
            </a:lvl4pPr>
            <a:lvl5pPr marL="2057400" indent="-228600" defTabSz="762000">
              <a:defRPr sz="2400" b="1">
                <a:solidFill>
                  <a:schemeClr val="accent1"/>
                </a:solidFill>
                <a:latin typeface="Arial" pitchFamily="34" charset="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fld id="{995BD7A0-F1AC-46DE-BA5E-F9169A79DF8E}" type="slidenum">
              <a:rPr lang="en-US" altLang="en-US" sz="1000" b="0" smtClean="0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en-US" altLang="en-US" sz="10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66775"/>
            <a:ext cx="4622800" cy="34671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771530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pic>
        <p:nvPicPr>
          <p:cNvPr id="20482" name="Picture 2" descr="http://www.iiasa.ac.at/css/images/logolef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29256" y="6160536"/>
            <a:ext cx="642942" cy="56254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300"/>
              </a:spcAft>
              <a:defRPr sz="18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87AA-A8A0-45A3-BED4-D15D042A791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87AA-A8A0-45A3-BED4-D15D042A791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87AA-A8A0-45A3-BED4-D15D042A791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87AA-A8A0-45A3-BED4-D15D042A791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87AA-A8A0-45A3-BED4-D15D042A791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87AA-A8A0-45A3-BED4-D15D042A791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286248" y="6357958"/>
            <a:ext cx="500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387AA-A8A0-45A3-BED4-D15D042A7917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70" descr="logo_qu_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6429397"/>
            <a:ext cx="785818" cy="16593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62" y="6286520"/>
            <a:ext cx="642942" cy="47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Gerade Verbindung 12"/>
          <p:cNvCxnSpPr/>
          <p:nvPr/>
        </p:nvCxnSpPr>
        <p:spPr>
          <a:xfrm>
            <a:off x="428596" y="1214422"/>
            <a:ext cx="82868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Umweltbundesamt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33698" y="6342921"/>
            <a:ext cx="2705100" cy="504826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2" y="6213922"/>
            <a:ext cx="1419252" cy="64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www.iiasa.ac.at/css/images/logo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072198" y="6285200"/>
            <a:ext cx="642942" cy="56254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57188" indent="-357188" algn="l" defTabSz="9144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tx2"/>
        </a:buClr>
        <a:buFont typeface="Wingdings" pitchFamily="2" charset="2"/>
        <a:buChar char="§"/>
        <a:defRPr sz="20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12788" indent="-355600" algn="l" defTabSz="914400" rtl="0" eaLnBrk="1" latinLnBrk="0" hangingPunct="1">
        <a:lnSpc>
          <a:spcPct val="120000"/>
        </a:lnSpc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87425" indent="-274638" algn="l" defTabSz="914400" rtl="0" eaLnBrk="1" latinLnBrk="0" hangingPunct="1">
        <a:lnSpc>
          <a:spcPct val="120000"/>
        </a:lnSpc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538" indent="-265113" algn="l" defTabSz="914400" rtl="0" eaLnBrk="1" latinLnBrk="0" hangingPunct="1">
        <a:lnSpc>
          <a:spcPct val="120000"/>
        </a:lnSpc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7175" indent="-265113" algn="l" defTabSz="914400" rtl="0" eaLnBrk="1" latinLnBrk="0" hangingPunct="1">
        <a:lnSpc>
          <a:spcPct val="120000"/>
        </a:lnSpc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18" Type="http://schemas.openxmlformats.org/officeDocument/2006/relationships/image" Target="../media/image34.emf"/><Relationship Id="rId26" Type="http://schemas.openxmlformats.org/officeDocument/2006/relationships/image" Target="../media/image42.emf"/><Relationship Id="rId3" Type="http://schemas.openxmlformats.org/officeDocument/2006/relationships/image" Target="../media/image19.emf"/><Relationship Id="rId21" Type="http://schemas.openxmlformats.org/officeDocument/2006/relationships/image" Target="../media/image37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17" Type="http://schemas.openxmlformats.org/officeDocument/2006/relationships/image" Target="../media/image33.emf"/><Relationship Id="rId25" Type="http://schemas.openxmlformats.org/officeDocument/2006/relationships/image" Target="../media/image41.emf"/><Relationship Id="rId2" Type="http://schemas.openxmlformats.org/officeDocument/2006/relationships/image" Target="../media/image18.emf"/><Relationship Id="rId16" Type="http://schemas.openxmlformats.org/officeDocument/2006/relationships/image" Target="../media/image32.emf"/><Relationship Id="rId20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24" Type="http://schemas.openxmlformats.org/officeDocument/2006/relationships/image" Target="../media/image40.emf"/><Relationship Id="rId5" Type="http://schemas.openxmlformats.org/officeDocument/2006/relationships/image" Target="../media/image21.emf"/><Relationship Id="rId15" Type="http://schemas.openxmlformats.org/officeDocument/2006/relationships/image" Target="../media/image31.emf"/><Relationship Id="rId23" Type="http://schemas.openxmlformats.org/officeDocument/2006/relationships/image" Target="../media/image39.emf"/><Relationship Id="rId10" Type="http://schemas.openxmlformats.org/officeDocument/2006/relationships/image" Target="../media/image26.emf"/><Relationship Id="rId19" Type="http://schemas.openxmlformats.org/officeDocument/2006/relationships/image" Target="../media/image35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Relationship Id="rId14" Type="http://schemas.openxmlformats.org/officeDocument/2006/relationships/image" Target="../media/image30.emf"/><Relationship Id="rId22" Type="http://schemas.openxmlformats.org/officeDocument/2006/relationships/image" Target="../media/image38.emf"/><Relationship Id="rId27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18" Type="http://schemas.openxmlformats.org/officeDocument/2006/relationships/image" Target="../media/image32.emf"/><Relationship Id="rId26" Type="http://schemas.openxmlformats.org/officeDocument/2006/relationships/image" Target="../media/image40.emf"/><Relationship Id="rId3" Type="http://schemas.openxmlformats.org/officeDocument/2006/relationships/image" Target="../media/image44.emf"/><Relationship Id="rId21" Type="http://schemas.openxmlformats.org/officeDocument/2006/relationships/image" Target="../media/image35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17" Type="http://schemas.openxmlformats.org/officeDocument/2006/relationships/image" Target="../media/image31.emf"/><Relationship Id="rId25" Type="http://schemas.openxmlformats.org/officeDocument/2006/relationships/image" Target="../media/image39.emf"/><Relationship Id="rId2" Type="http://schemas.openxmlformats.org/officeDocument/2006/relationships/image" Target="../media/image18.emf"/><Relationship Id="rId16" Type="http://schemas.openxmlformats.org/officeDocument/2006/relationships/image" Target="../media/image30.emf"/><Relationship Id="rId20" Type="http://schemas.openxmlformats.org/officeDocument/2006/relationships/image" Target="../media/image34.emf"/><Relationship Id="rId29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24" Type="http://schemas.openxmlformats.org/officeDocument/2006/relationships/image" Target="../media/image38.emf"/><Relationship Id="rId5" Type="http://schemas.openxmlformats.org/officeDocument/2006/relationships/image" Target="../media/image45.emf"/><Relationship Id="rId15" Type="http://schemas.openxmlformats.org/officeDocument/2006/relationships/image" Target="../media/image29.emf"/><Relationship Id="rId23" Type="http://schemas.openxmlformats.org/officeDocument/2006/relationships/image" Target="../media/image37.emf"/><Relationship Id="rId28" Type="http://schemas.openxmlformats.org/officeDocument/2006/relationships/image" Target="../media/image42.emf"/><Relationship Id="rId10" Type="http://schemas.openxmlformats.org/officeDocument/2006/relationships/image" Target="../media/image24.emf"/><Relationship Id="rId19" Type="http://schemas.openxmlformats.org/officeDocument/2006/relationships/image" Target="../media/image33.emf"/><Relationship Id="rId4" Type="http://schemas.openxmlformats.org/officeDocument/2006/relationships/image" Target="../media/image19.emf"/><Relationship Id="rId9" Type="http://schemas.openxmlformats.org/officeDocument/2006/relationships/image" Target="../media/image23.emf"/><Relationship Id="rId14" Type="http://schemas.openxmlformats.org/officeDocument/2006/relationships/image" Target="../media/image28.emf"/><Relationship Id="rId22" Type="http://schemas.openxmlformats.org/officeDocument/2006/relationships/image" Target="../media/image36.emf"/><Relationship Id="rId27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714488"/>
            <a:ext cx="8731934" cy="2214577"/>
          </a:xfrm>
        </p:spPr>
        <p:txBody>
          <a:bodyPr>
            <a:normAutofit fontScale="90000"/>
          </a:bodyPr>
          <a:lstStyle/>
          <a:p>
            <a:r>
              <a:rPr lang="en-US" sz="2900" dirty="0" smtClean="0"/>
              <a:t>Searching for modelling tools</a:t>
            </a:r>
            <a:br>
              <a:rPr lang="en-US" sz="2900" dirty="0" smtClean="0"/>
            </a:br>
            <a:r>
              <a:rPr lang="en-US" sz="2900" dirty="0" smtClean="0"/>
              <a:t>for supporting long-term energy transitions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Suggested guidelines for a research plan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AT" dirty="0" smtClean="0"/>
              <a:t/>
            </a:r>
            <a:br>
              <a:rPr lang="de-AT" dirty="0" smtClean="0"/>
            </a:b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600" y="3792011"/>
            <a:ext cx="7715304" cy="1752600"/>
          </a:xfrm>
        </p:spPr>
        <p:txBody>
          <a:bodyPr>
            <a:no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Stefan Schleicher</a:t>
            </a:r>
          </a:p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Angela Köppl</a:t>
            </a:r>
          </a:p>
          <a:p>
            <a:pPr algn="r"/>
            <a:endParaRPr lang="en-US" sz="1600" dirty="0" smtClean="0">
              <a:solidFill>
                <a:schemeClr val="tx1"/>
              </a:solidFill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24 April 2015</a:t>
            </a:r>
          </a:p>
          <a:p>
            <a:pPr algn="r"/>
            <a:endParaRPr lang="en-US" sz="1600" dirty="0" smtClean="0"/>
          </a:p>
          <a:p>
            <a:pPr algn="r"/>
            <a:endParaRPr lang="en-US" sz="1600" dirty="0"/>
          </a:p>
          <a:p>
            <a:pPr algn="r"/>
            <a:endParaRPr lang="en-US" sz="1600" dirty="0"/>
          </a:p>
        </p:txBody>
      </p:sp>
      <p:sp>
        <p:nvSpPr>
          <p:cNvPr id="4" name="Textfeld 7"/>
          <p:cNvSpPr txBox="1"/>
          <p:nvPr/>
        </p:nvSpPr>
        <p:spPr>
          <a:xfrm>
            <a:off x="500034" y="57148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92D050"/>
                </a:solidFill>
              </a:rPr>
              <a:t>Clim</a:t>
            </a:r>
            <a:r>
              <a:rPr lang="de-DE" sz="2800" b="1" dirty="0" smtClean="0">
                <a:solidFill>
                  <a:srgbClr val="00B050"/>
                </a:solidFill>
              </a:rPr>
              <a:t>Trans</a:t>
            </a:r>
            <a:r>
              <a:rPr lang="de-DE" sz="2800" b="1" baseline="30000" dirty="0" smtClean="0">
                <a:solidFill>
                  <a:schemeClr val="accent4">
                    <a:lumMod val="75000"/>
                  </a:schemeClr>
                </a:solidFill>
              </a:rPr>
              <a:t>2050</a:t>
            </a:r>
            <a:endParaRPr lang="de-AT" sz="28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86" y="2259202"/>
            <a:ext cx="8435280" cy="246594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Almost no current modelling</a:t>
            </a:r>
            <a:br>
              <a:rPr lang="en-US" dirty="0" smtClean="0"/>
            </a:br>
            <a:r>
              <a:rPr lang="en-US" dirty="0" smtClean="0"/>
              <a:t>approach can adequately deal</a:t>
            </a:r>
            <a:br>
              <a:rPr lang="en-US" dirty="0" smtClean="0"/>
            </a:br>
            <a:r>
              <a:rPr lang="en-US" dirty="0" smtClean="0"/>
              <a:t>with long-term transitions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But this is still not an accepted insight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1457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35280" cy="1169798"/>
          </a:xfrm>
        </p:spPr>
        <p:txBody>
          <a:bodyPr>
            <a:normAutofit/>
          </a:bodyPr>
          <a:lstStyle/>
          <a:p>
            <a:r>
              <a:rPr lang="en-US" dirty="0" smtClean="0"/>
              <a:t>Why the conventional</a:t>
            </a:r>
            <a:br>
              <a:rPr lang="en-US" dirty="0" smtClean="0"/>
            </a:br>
            <a:r>
              <a:rPr lang="en-US" dirty="0" smtClean="0"/>
              <a:t>“black box” approach is insufficient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0224"/>
            <a:ext cx="4556636" cy="166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06266" y="1611313"/>
            <a:ext cx="4265733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2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defRPr/>
            </a:pPr>
            <a:r>
              <a:rPr lang="en-US" dirty="0" smtClean="0"/>
              <a:t>The energy system is described by a transfer </a:t>
            </a:r>
            <a:r>
              <a:rPr lang="en-US" dirty="0"/>
              <a:t>functions between</a:t>
            </a:r>
            <a:br>
              <a:rPr lang="en-US" dirty="0"/>
            </a:br>
            <a:r>
              <a:rPr lang="en-US" dirty="0"/>
              <a:t>energy flows and presumed causalities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>
              <a:defRPr/>
            </a:pPr>
            <a:r>
              <a:rPr lang="en-US" dirty="0"/>
              <a:t>Poor representation of </a:t>
            </a:r>
            <a:r>
              <a:rPr lang="en-US" dirty="0" smtClean="0"/>
              <a:t>structure and technologies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defRPr/>
            </a:pPr>
            <a:r>
              <a:rPr lang="en-US" dirty="0"/>
              <a:t>Mechanisms, e.g. impact of prices, </a:t>
            </a:r>
            <a:r>
              <a:rPr lang="en-US" dirty="0" smtClean="0"/>
              <a:t>are mixed </a:t>
            </a:r>
            <a:r>
              <a:rPr lang="en-US" dirty="0"/>
              <a:t>with structures</a:t>
            </a:r>
            <a:endParaRPr lang="de-AT" dirty="0" smtClean="0"/>
          </a:p>
          <a:p>
            <a:pPr marL="800100" lvl="1" indent="-342900">
              <a:buFont typeface="Monotype Sorts" pitchFamily="2" charset="2"/>
              <a:buNone/>
              <a:defRPr/>
            </a:pPr>
            <a:endParaRPr lang="de-AT" dirty="0" smtClean="0"/>
          </a:p>
          <a:p>
            <a:pPr marL="800100" lvl="1" indent="-342900">
              <a:defRPr/>
            </a:pPr>
            <a:endParaRPr lang="de-AT" dirty="0" smtClean="0"/>
          </a:p>
          <a:p>
            <a:pPr marL="457200" indent="-457200">
              <a:buFont typeface="Monotype Sorts" pitchFamily="2" charset="2"/>
              <a:buAutoNum type="arabicPeriod"/>
              <a:defRPr/>
            </a:pPr>
            <a:endParaRPr lang="de-AT" dirty="0" smtClean="0"/>
          </a:p>
        </p:txBody>
      </p:sp>
    </p:spTree>
    <p:extLst>
      <p:ext uri="{BB962C8B-B14F-4D97-AF65-F5344CB8AC3E}">
        <p14:creationId xmlns="" xmlns:p14="http://schemas.microsoft.com/office/powerpoint/2010/main" val="273159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86" y="2259202"/>
            <a:ext cx="8435280" cy="246594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Guideline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Make (as much as possible of)</a:t>
            </a:r>
            <a:br>
              <a:rPr lang="en-US" dirty="0" smtClean="0"/>
            </a:br>
            <a:r>
              <a:rPr lang="en-US" dirty="0" smtClean="0"/>
              <a:t>the full structure of the </a:t>
            </a:r>
            <a:br>
              <a:rPr lang="en-US" dirty="0" smtClean="0"/>
            </a:br>
            <a:r>
              <a:rPr lang="en-US" dirty="0" smtClean="0"/>
              <a:t>(energy) system visible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10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35280" cy="1169798"/>
          </a:xfrm>
        </p:spPr>
        <p:txBody>
          <a:bodyPr>
            <a:normAutofit/>
          </a:bodyPr>
          <a:lstStyle/>
          <a:p>
            <a:r>
              <a:rPr lang="en-US" dirty="0" smtClean="0"/>
              <a:t>The advanced</a:t>
            </a:r>
            <a:br>
              <a:rPr lang="en-US" dirty="0" smtClean="0"/>
            </a:br>
            <a:r>
              <a:rPr lang="en-US" dirty="0" smtClean="0"/>
              <a:t>“structural” approach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76771"/>
            <a:ext cx="5984106" cy="203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4"/>
          <p:cNvSpPr txBox="1">
            <a:spLocks noChangeArrowheads="1"/>
          </p:cNvSpPr>
          <p:nvPr/>
        </p:nvSpPr>
        <p:spPr bwMode="auto">
          <a:xfrm>
            <a:off x="467544" y="1376770"/>
            <a:ext cx="2376263" cy="20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2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defRPr/>
            </a:pPr>
            <a:r>
              <a:rPr lang="en-US" dirty="0"/>
              <a:t>Opening the “black box” reveals a cascade </a:t>
            </a:r>
            <a:r>
              <a:rPr lang="en-US" dirty="0" smtClean="0"/>
              <a:t>structure</a:t>
            </a:r>
            <a:endParaRPr lang="de-AT" dirty="0" smtClean="0"/>
          </a:p>
        </p:txBody>
      </p:sp>
      <p:sp>
        <p:nvSpPr>
          <p:cNvPr id="60" name="Rectangle 4"/>
          <p:cNvSpPr txBox="1">
            <a:spLocks noChangeArrowheads="1"/>
          </p:cNvSpPr>
          <p:nvPr/>
        </p:nvSpPr>
        <p:spPr bwMode="auto">
          <a:xfrm>
            <a:off x="467544" y="4005064"/>
            <a:ext cx="7784306" cy="173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2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defRPr/>
            </a:pPr>
            <a:r>
              <a:rPr lang="en-US" dirty="0" smtClean="0"/>
              <a:t>This </a:t>
            </a:r>
            <a:r>
              <a:rPr lang="en-US" dirty="0"/>
              <a:t>cascade structure is </a:t>
            </a:r>
            <a:r>
              <a:rPr lang="en-US" dirty="0" smtClean="0"/>
              <a:t>a characteristic feature for </a:t>
            </a:r>
            <a:r>
              <a:rPr lang="en-US" dirty="0"/>
              <a:t>energy systems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defRPr/>
            </a:pPr>
            <a:r>
              <a:rPr lang="en-US" dirty="0"/>
              <a:t>We need in particular more information about the top layers of the cascade</a:t>
            </a:r>
            <a:endParaRPr lang="de-AT" dirty="0" smtClean="0"/>
          </a:p>
          <a:p>
            <a:pPr marL="800100" lvl="1" indent="-342900">
              <a:defRPr/>
            </a:pPr>
            <a:endParaRPr lang="de-AT" dirty="0" smtClean="0"/>
          </a:p>
          <a:p>
            <a:pPr marL="457200" indent="-457200">
              <a:buFont typeface="Monotype Sorts" pitchFamily="2" charset="2"/>
              <a:buAutoNum type="arabicPeriod"/>
              <a:defRPr/>
            </a:pPr>
            <a:endParaRPr lang="de-AT" dirty="0" smtClean="0"/>
          </a:p>
        </p:txBody>
      </p:sp>
    </p:spTree>
    <p:extLst>
      <p:ext uri="{BB962C8B-B14F-4D97-AF65-F5344CB8AC3E}">
        <p14:creationId xmlns="" xmlns:p14="http://schemas.microsoft.com/office/powerpoint/2010/main" val="200114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86" y="2259202"/>
            <a:ext cx="8435280" cy="24659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Guideline 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Separate the representation</a:t>
            </a:r>
            <a:br>
              <a:rPr lang="en-US" dirty="0" smtClean="0"/>
            </a:br>
            <a:r>
              <a:rPr lang="en-US" dirty="0" smtClean="0"/>
              <a:t>of the structure</a:t>
            </a:r>
            <a:br>
              <a:rPr lang="en-US" dirty="0" smtClean="0"/>
            </a:br>
            <a:r>
              <a:rPr lang="en-US" dirty="0" smtClean="0"/>
              <a:t>from the representation</a:t>
            </a:r>
            <a:br>
              <a:rPr lang="en-US" dirty="0" smtClean="0"/>
            </a:br>
            <a:r>
              <a:rPr lang="en-US" dirty="0" smtClean="0"/>
              <a:t>of mechanisms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75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35280" cy="1169798"/>
          </a:xfrm>
        </p:spPr>
        <p:txBody>
          <a:bodyPr>
            <a:normAutofit/>
          </a:bodyPr>
          <a:lstStyle/>
          <a:p>
            <a:r>
              <a:rPr lang="en-US" dirty="0" smtClean="0"/>
              <a:t>Structures can be driven by</a:t>
            </a:r>
            <a:br>
              <a:rPr lang="en-US" dirty="0" smtClean="0"/>
            </a:br>
            <a:r>
              <a:rPr lang="en-US" dirty="0" smtClean="0"/>
              <a:t>a variety of mechanisms</a:t>
            </a:r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3072157" y="2276872"/>
            <a:ext cx="5811493" cy="1980803"/>
            <a:chOff x="2533" y="1638"/>
            <a:chExt cx="3063" cy="1044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533" y="1638"/>
              <a:ext cx="3063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533" y="1636"/>
              <a:ext cx="9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72"/>
            <p:cNvGrpSpPr>
              <a:grpSpLocks/>
            </p:cNvGrpSpPr>
            <p:nvPr/>
          </p:nvGrpSpPr>
          <p:grpSpPr bwMode="auto">
            <a:xfrm>
              <a:off x="2534" y="1640"/>
              <a:ext cx="3066" cy="1045"/>
              <a:chOff x="2534" y="1640"/>
              <a:chExt cx="3066" cy="1045"/>
            </a:xfrm>
          </p:grpSpPr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3" y="2164"/>
                <a:ext cx="434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4" y="1846"/>
                <a:ext cx="434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2681" y="1936"/>
                <a:ext cx="21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GDP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2632" y="2296"/>
                <a:ext cx="28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Prices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64" name="Picture 1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9" y="1753"/>
                <a:ext cx="717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5" name="Picture 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9" y="1753"/>
                <a:ext cx="717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Freeform 18"/>
              <p:cNvSpPr>
                <a:spLocks/>
              </p:cNvSpPr>
              <p:nvPr/>
            </p:nvSpPr>
            <p:spPr bwMode="auto">
              <a:xfrm>
                <a:off x="4887" y="1762"/>
                <a:ext cx="680" cy="230"/>
              </a:xfrm>
              <a:custGeom>
                <a:avLst/>
                <a:gdLst>
                  <a:gd name="T0" fmla="*/ 0 w 5024"/>
                  <a:gd name="T1" fmla="*/ 283 h 1696"/>
                  <a:gd name="T2" fmla="*/ 283 w 5024"/>
                  <a:gd name="T3" fmla="*/ 0 h 1696"/>
                  <a:gd name="T4" fmla="*/ 4742 w 5024"/>
                  <a:gd name="T5" fmla="*/ 0 h 1696"/>
                  <a:gd name="T6" fmla="*/ 5024 w 5024"/>
                  <a:gd name="T7" fmla="*/ 283 h 1696"/>
                  <a:gd name="T8" fmla="*/ 5024 w 5024"/>
                  <a:gd name="T9" fmla="*/ 1414 h 1696"/>
                  <a:gd name="T10" fmla="*/ 4742 w 5024"/>
                  <a:gd name="T11" fmla="*/ 1696 h 1696"/>
                  <a:gd name="T12" fmla="*/ 283 w 5024"/>
                  <a:gd name="T13" fmla="*/ 1696 h 1696"/>
                  <a:gd name="T14" fmla="*/ 0 w 5024"/>
                  <a:gd name="T15" fmla="*/ 1414 h 1696"/>
                  <a:gd name="T16" fmla="*/ 0 w 5024"/>
                  <a:gd name="T17" fmla="*/ 283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24" h="1696">
                    <a:moveTo>
                      <a:pt x="0" y="283"/>
                    </a:moveTo>
                    <a:cubicBezTo>
                      <a:pt x="0" y="127"/>
                      <a:pt x="127" y="0"/>
                      <a:pt x="283" y="0"/>
                    </a:cubicBezTo>
                    <a:lnTo>
                      <a:pt x="4742" y="0"/>
                    </a:lnTo>
                    <a:cubicBezTo>
                      <a:pt x="4898" y="0"/>
                      <a:pt x="5024" y="127"/>
                      <a:pt x="5024" y="283"/>
                    </a:cubicBezTo>
                    <a:lnTo>
                      <a:pt x="5024" y="1414"/>
                    </a:lnTo>
                    <a:cubicBezTo>
                      <a:pt x="5024" y="1570"/>
                      <a:pt x="4898" y="1696"/>
                      <a:pt x="4742" y="1696"/>
                    </a:cubicBezTo>
                    <a:lnTo>
                      <a:pt x="283" y="1696"/>
                    </a:lnTo>
                    <a:cubicBezTo>
                      <a:pt x="127" y="1696"/>
                      <a:pt x="0" y="1570"/>
                      <a:pt x="0" y="1414"/>
                    </a:cubicBez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7030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67" name="Picture 1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0" y="1706"/>
                <a:ext cx="37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" name="Picture 2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0" y="1706"/>
                <a:ext cx="37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9" name="Picture 2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9" y="1708"/>
                <a:ext cx="38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0" name="Picture 2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9" y="1708"/>
                <a:ext cx="38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Freeform 23"/>
              <p:cNvSpPr>
                <a:spLocks/>
              </p:cNvSpPr>
              <p:nvPr/>
            </p:nvSpPr>
            <p:spPr bwMode="auto">
              <a:xfrm>
                <a:off x="3148" y="1715"/>
                <a:ext cx="335" cy="313"/>
              </a:xfrm>
              <a:custGeom>
                <a:avLst/>
                <a:gdLst>
                  <a:gd name="T0" fmla="*/ 0 w 9904"/>
                  <a:gd name="T1" fmla="*/ 1542 h 9248"/>
                  <a:gd name="T2" fmla="*/ 1542 w 9904"/>
                  <a:gd name="T3" fmla="*/ 0 h 9248"/>
                  <a:gd name="T4" fmla="*/ 8363 w 9904"/>
                  <a:gd name="T5" fmla="*/ 0 h 9248"/>
                  <a:gd name="T6" fmla="*/ 9904 w 9904"/>
                  <a:gd name="T7" fmla="*/ 1542 h 9248"/>
                  <a:gd name="T8" fmla="*/ 9904 w 9904"/>
                  <a:gd name="T9" fmla="*/ 7707 h 9248"/>
                  <a:gd name="T10" fmla="*/ 8363 w 9904"/>
                  <a:gd name="T11" fmla="*/ 9248 h 9248"/>
                  <a:gd name="T12" fmla="*/ 1542 w 9904"/>
                  <a:gd name="T13" fmla="*/ 9248 h 9248"/>
                  <a:gd name="T14" fmla="*/ 0 w 9904"/>
                  <a:gd name="T15" fmla="*/ 7707 h 9248"/>
                  <a:gd name="T16" fmla="*/ 0 w 9904"/>
                  <a:gd name="T17" fmla="*/ 1542 h 9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04" h="9248">
                    <a:moveTo>
                      <a:pt x="0" y="1542"/>
                    </a:moveTo>
                    <a:cubicBezTo>
                      <a:pt x="0" y="691"/>
                      <a:pt x="691" y="0"/>
                      <a:pt x="1542" y="0"/>
                    </a:cubicBezTo>
                    <a:lnTo>
                      <a:pt x="8363" y="0"/>
                    </a:lnTo>
                    <a:cubicBezTo>
                      <a:pt x="9214" y="0"/>
                      <a:pt x="9904" y="691"/>
                      <a:pt x="9904" y="1542"/>
                    </a:cubicBezTo>
                    <a:lnTo>
                      <a:pt x="9904" y="7707"/>
                    </a:lnTo>
                    <a:cubicBezTo>
                      <a:pt x="9904" y="8558"/>
                      <a:pt x="9214" y="9248"/>
                      <a:pt x="8363" y="9248"/>
                    </a:cubicBezTo>
                    <a:lnTo>
                      <a:pt x="1542" y="9248"/>
                    </a:lnTo>
                    <a:cubicBezTo>
                      <a:pt x="691" y="9248"/>
                      <a:pt x="0" y="8558"/>
                      <a:pt x="0" y="7707"/>
                    </a:cubicBezTo>
                    <a:lnTo>
                      <a:pt x="0" y="154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24"/>
              <p:cNvSpPr>
                <a:spLocks noChangeArrowheads="1"/>
              </p:cNvSpPr>
              <p:nvPr/>
            </p:nvSpPr>
            <p:spPr bwMode="auto">
              <a:xfrm>
                <a:off x="3173" y="1739"/>
                <a:ext cx="26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latin typeface="Calibri" pitchFamily="34" charset="0"/>
                    <a:cs typeface="Arial" pitchFamily="34" charset="0"/>
                  </a:rPr>
                  <a:t>Energy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25"/>
              <p:cNvSpPr>
                <a:spLocks noChangeArrowheads="1"/>
              </p:cNvSpPr>
              <p:nvPr/>
            </p:nvSpPr>
            <p:spPr bwMode="auto">
              <a:xfrm>
                <a:off x="3173" y="1832"/>
                <a:ext cx="31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latin typeface="Calibri" pitchFamily="34" charset="0"/>
                    <a:cs typeface="Arial" pitchFamily="34" charset="0"/>
                  </a:rPr>
                  <a:t>Services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74" name="Picture 2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2" y="1894"/>
                <a:ext cx="37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5" name="Picture 27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2" y="1894"/>
                <a:ext cx="37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6" name="Picture 28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1" y="1896"/>
                <a:ext cx="344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7" name="Picture 29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1" y="1896"/>
                <a:ext cx="344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Freeform 30"/>
              <p:cNvSpPr>
                <a:spLocks/>
              </p:cNvSpPr>
              <p:nvPr/>
            </p:nvSpPr>
            <p:spPr bwMode="auto">
              <a:xfrm>
                <a:off x="3550" y="1902"/>
                <a:ext cx="336" cy="314"/>
              </a:xfrm>
              <a:custGeom>
                <a:avLst/>
                <a:gdLst>
                  <a:gd name="T0" fmla="*/ 0 w 4952"/>
                  <a:gd name="T1" fmla="*/ 771 h 4624"/>
                  <a:gd name="T2" fmla="*/ 771 w 4952"/>
                  <a:gd name="T3" fmla="*/ 0 h 4624"/>
                  <a:gd name="T4" fmla="*/ 4182 w 4952"/>
                  <a:gd name="T5" fmla="*/ 0 h 4624"/>
                  <a:gd name="T6" fmla="*/ 4952 w 4952"/>
                  <a:gd name="T7" fmla="*/ 771 h 4624"/>
                  <a:gd name="T8" fmla="*/ 4952 w 4952"/>
                  <a:gd name="T9" fmla="*/ 3854 h 4624"/>
                  <a:gd name="T10" fmla="*/ 4182 w 4952"/>
                  <a:gd name="T11" fmla="*/ 4624 h 4624"/>
                  <a:gd name="T12" fmla="*/ 771 w 4952"/>
                  <a:gd name="T13" fmla="*/ 4624 h 4624"/>
                  <a:gd name="T14" fmla="*/ 0 w 4952"/>
                  <a:gd name="T15" fmla="*/ 3854 h 4624"/>
                  <a:gd name="T16" fmla="*/ 0 w 4952"/>
                  <a:gd name="T17" fmla="*/ 771 h 4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52" h="4624">
                    <a:moveTo>
                      <a:pt x="0" y="771"/>
                    </a:moveTo>
                    <a:cubicBezTo>
                      <a:pt x="0" y="346"/>
                      <a:pt x="346" y="0"/>
                      <a:pt x="771" y="0"/>
                    </a:cubicBezTo>
                    <a:lnTo>
                      <a:pt x="4182" y="0"/>
                    </a:lnTo>
                    <a:cubicBezTo>
                      <a:pt x="4607" y="0"/>
                      <a:pt x="4952" y="346"/>
                      <a:pt x="4952" y="771"/>
                    </a:cubicBezTo>
                    <a:lnTo>
                      <a:pt x="4952" y="3854"/>
                    </a:lnTo>
                    <a:cubicBezTo>
                      <a:pt x="4952" y="4279"/>
                      <a:pt x="4607" y="4624"/>
                      <a:pt x="4182" y="4624"/>
                    </a:cubicBezTo>
                    <a:lnTo>
                      <a:pt x="771" y="4624"/>
                    </a:lnTo>
                    <a:cubicBezTo>
                      <a:pt x="346" y="4624"/>
                      <a:pt x="0" y="4279"/>
                      <a:pt x="0" y="3854"/>
                    </a:cubicBezTo>
                    <a:lnTo>
                      <a:pt x="0" y="771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auto">
              <a:xfrm>
                <a:off x="3576" y="1927"/>
                <a:ext cx="25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latin typeface="Calibri" pitchFamily="34" charset="0"/>
                    <a:cs typeface="Arial" pitchFamily="34" charset="0"/>
                  </a:rPr>
                  <a:t>Useful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auto">
              <a:xfrm>
                <a:off x="3576" y="2019"/>
                <a:ext cx="26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latin typeface="Calibri" pitchFamily="34" charset="0"/>
                    <a:cs typeface="Arial" pitchFamily="34" charset="0"/>
                  </a:rPr>
                  <a:t>Energy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81" name="Picture 33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4" y="2092"/>
                <a:ext cx="372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2" name="Picture 34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4" y="2091"/>
                <a:ext cx="37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3" name="Picture 35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0" y="2087"/>
                <a:ext cx="386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4" name="Picture 36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0" y="2087"/>
                <a:ext cx="386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3953" y="2100"/>
                <a:ext cx="335" cy="313"/>
              </a:xfrm>
              <a:custGeom>
                <a:avLst/>
                <a:gdLst>
                  <a:gd name="T0" fmla="*/ 0 w 4952"/>
                  <a:gd name="T1" fmla="*/ 770 h 4616"/>
                  <a:gd name="T2" fmla="*/ 770 w 4952"/>
                  <a:gd name="T3" fmla="*/ 0 h 4616"/>
                  <a:gd name="T4" fmla="*/ 4183 w 4952"/>
                  <a:gd name="T5" fmla="*/ 0 h 4616"/>
                  <a:gd name="T6" fmla="*/ 4952 w 4952"/>
                  <a:gd name="T7" fmla="*/ 770 h 4616"/>
                  <a:gd name="T8" fmla="*/ 4952 w 4952"/>
                  <a:gd name="T9" fmla="*/ 3847 h 4616"/>
                  <a:gd name="T10" fmla="*/ 4183 w 4952"/>
                  <a:gd name="T11" fmla="*/ 4616 h 4616"/>
                  <a:gd name="T12" fmla="*/ 770 w 4952"/>
                  <a:gd name="T13" fmla="*/ 4616 h 4616"/>
                  <a:gd name="T14" fmla="*/ 0 w 4952"/>
                  <a:gd name="T15" fmla="*/ 3847 h 4616"/>
                  <a:gd name="T16" fmla="*/ 0 w 4952"/>
                  <a:gd name="T17" fmla="*/ 770 h 4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52" h="4616">
                    <a:moveTo>
                      <a:pt x="0" y="770"/>
                    </a:moveTo>
                    <a:cubicBezTo>
                      <a:pt x="0" y="345"/>
                      <a:pt x="345" y="0"/>
                      <a:pt x="770" y="0"/>
                    </a:cubicBezTo>
                    <a:lnTo>
                      <a:pt x="4183" y="0"/>
                    </a:lnTo>
                    <a:cubicBezTo>
                      <a:pt x="4608" y="0"/>
                      <a:pt x="4952" y="345"/>
                      <a:pt x="4952" y="770"/>
                    </a:cubicBezTo>
                    <a:lnTo>
                      <a:pt x="4952" y="3847"/>
                    </a:lnTo>
                    <a:cubicBezTo>
                      <a:pt x="4952" y="4272"/>
                      <a:pt x="4608" y="4616"/>
                      <a:pt x="4183" y="4616"/>
                    </a:cubicBezTo>
                    <a:lnTo>
                      <a:pt x="770" y="4616"/>
                    </a:lnTo>
                    <a:cubicBezTo>
                      <a:pt x="345" y="4616"/>
                      <a:pt x="0" y="4272"/>
                      <a:pt x="0" y="3847"/>
                    </a:cubicBezTo>
                    <a:lnTo>
                      <a:pt x="0" y="770"/>
                    </a:lnTo>
                    <a:close/>
                  </a:path>
                </a:pathLst>
              </a:custGeom>
              <a:solidFill>
                <a:srgbClr val="007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38"/>
              <p:cNvSpPr>
                <a:spLocks noChangeArrowheads="1"/>
              </p:cNvSpPr>
              <p:nvPr/>
            </p:nvSpPr>
            <p:spPr bwMode="auto">
              <a:xfrm>
                <a:off x="3984" y="2119"/>
                <a:ext cx="20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Final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39"/>
              <p:cNvSpPr>
                <a:spLocks noChangeArrowheads="1"/>
              </p:cNvSpPr>
              <p:nvPr/>
            </p:nvSpPr>
            <p:spPr bwMode="auto">
              <a:xfrm>
                <a:off x="3984" y="2210"/>
                <a:ext cx="26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Energy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40"/>
              <p:cNvSpPr>
                <a:spLocks noChangeArrowheads="1"/>
              </p:cNvSpPr>
              <p:nvPr/>
            </p:nvSpPr>
            <p:spPr bwMode="auto">
              <a:xfrm>
                <a:off x="3984" y="2302"/>
                <a:ext cx="3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Consum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41"/>
              <p:cNvSpPr>
                <a:spLocks noChangeArrowheads="1"/>
              </p:cNvSpPr>
              <p:nvPr/>
            </p:nvSpPr>
            <p:spPr bwMode="auto">
              <a:xfrm>
                <a:off x="4242" y="2332"/>
                <a:ext cx="3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90" name="Picture 42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6" y="2270"/>
                <a:ext cx="37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1" name="Picture 43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6" y="2270"/>
                <a:ext cx="37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2" name="Picture 44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" y="2272"/>
                <a:ext cx="381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3" name="Picture 45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" y="2272"/>
                <a:ext cx="381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Freeform 46"/>
              <p:cNvSpPr>
                <a:spLocks/>
              </p:cNvSpPr>
              <p:nvPr/>
            </p:nvSpPr>
            <p:spPr bwMode="auto">
              <a:xfrm>
                <a:off x="4355" y="2279"/>
                <a:ext cx="335" cy="313"/>
              </a:xfrm>
              <a:custGeom>
                <a:avLst/>
                <a:gdLst>
                  <a:gd name="T0" fmla="*/ 0 w 4952"/>
                  <a:gd name="T1" fmla="*/ 771 h 4624"/>
                  <a:gd name="T2" fmla="*/ 771 w 4952"/>
                  <a:gd name="T3" fmla="*/ 0 h 4624"/>
                  <a:gd name="T4" fmla="*/ 4182 w 4952"/>
                  <a:gd name="T5" fmla="*/ 0 h 4624"/>
                  <a:gd name="T6" fmla="*/ 4952 w 4952"/>
                  <a:gd name="T7" fmla="*/ 771 h 4624"/>
                  <a:gd name="T8" fmla="*/ 4952 w 4952"/>
                  <a:gd name="T9" fmla="*/ 3854 h 4624"/>
                  <a:gd name="T10" fmla="*/ 4182 w 4952"/>
                  <a:gd name="T11" fmla="*/ 4624 h 4624"/>
                  <a:gd name="T12" fmla="*/ 771 w 4952"/>
                  <a:gd name="T13" fmla="*/ 4624 h 4624"/>
                  <a:gd name="T14" fmla="*/ 0 w 4952"/>
                  <a:gd name="T15" fmla="*/ 3854 h 4624"/>
                  <a:gd name="T16" fmla="*/ 0 w 4952"/>
                  <a:gd name="T17" fmla="*/ 771 h 4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52" h="4624">
                    <a:moveTo>
                      <a:pt x="0" y="771"/>
                    </a:moveTo>
                    <a:cubicBezTo>
                      <a:pt x="0" y="346"/>
                      <a:pt x="346" y="0"/>
                      <a:pt x="771" y="0"/>
                    </a:cubicBezTo>
                    <a:lnTo>
                      <a:pt x="4182" y="0"/>
                    </a:lnTo>
                    <a:cubicBezTo>
                      <a:pt x="4607" y="0"/>
                      <a:pt x="4952" y="346"/>
                      <a:pt x="4952" y="771"/>
                    </a:cubicBezTo>
                    <a:lnTo>
                      <a:pt x="4952" y="3854"/>
                    </a:lnTo>
                    <a:cubicBezTo>
                      <a:pt x="4952" y="4279"/>
                      <a:pt x="4607" y="4624"/>
                      <a:pt x="4182" y="4624"/>
                    </a:cubicBezTo>
                    <a:lnTo>
                      <a:pt x="771" y="4624"/>
                    </a:lnTo>
                    <a:cubicBezTo>
                      <a:pt x="346" y="4624"/>
                      <a:pt x="0" y="4279"/>
                      <a:pt x="0" y="3854"/>
                    </a:cubicBezTo>
                    <a:lnTo>
                      <a:pt x="0" y="771"/>
                    </a:lnTo>
                    <a:close/>
                  </a:path>
                </a:pathLst>
              </a:custGeom>
              <a:solidFill>
                <a:srgbClr val="00206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47"/>
              <p:cNvSpPr>
                <a:spLocks noChangeArrowheads="1"/>
              </p:cNvSpPr>
              <p:nvPr/>
            </p:nvSpPr>
            <p:spPr bwMode="auto">
              <a:xfrm>
                <a:off x="4380" y="2303"/>
                <a:ext cx="303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Primary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48"/>
              <p:cNvSpPr>
                <a:spLocks noChangeArrowheads="1"/>
              </p:cNvSpPr>
              <p:nvPr/>
            </p:nvSpPr>
            <p:spPr bwMode="auto">
              <a:xfrm>
                <a:off x="4380" y="2395"/>
                <a:ext cx="269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Energy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49"/>
              <p:cNvSpPr>
                <a:spLocks noChangeArrowheads="1"/>
              </p:cNvSpPr>
              <p:nvPr/>
            </p:nvSpPr>
            <p:spPr bwMode="auto">
              <a:xfrm>
                <a:off x="4380" y="2489"/>
                <a:ext cx="26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Supply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Freeform 50"/>
              <p:cNvSpPr>
                <a:spLocks/>
              </p:cNvSpPr>
              <p:nvPr/>
            </p:nvSpPr>
            <p:spPr bwMode="auto">
              <a:xfrm>
                <a:off x="3332" y="2028"/>
                <a:ext cx="218" cy="94"/>
              </a:xfrm>
              <a:custGeom>
                <a:avLst/>
                <a:gdLst>
                  <a:gd name="T0" fmla="*/ 0 w 6448"/>
                  <a:gd name="T1" fmla="*/ 0 h 2768"/>
                  <a:gd name="T2" fmla="*/ 0 w 6448"/>
                  <a:gd name="T3" fmla="*/ 1211 h 2768"/>
                  <a:gd name="T4" fmla="*/ 1211 w 6448"/>
                  <a:gd name="T5" fmla="*/ 2422 h 2768"/>
                  <a:gd name="T6" fmla="*/ 5756 w 6448"/>
                  <a:gd name="T7" fmla="*/ 2422 h 2768"/>
                  <a:gd name="T8" fmla="*/ 5756 w 6448"/>
                  <a:gd name="T9" fmla="*/ 2768 h 2768"/>
                  <a:gd name="T10" fmla="*/ 6448 w 6448"/>
                  <a:gd name="T11" fmla="*/ 2076 h 2768"/>
                  <a:gd name="T12" fmla="*/ 5756 w 6448"/>
                  <a:gd name="T13" fmla="*/ 1384 h 2768"/>
                  <a:gd name="T14" fmla="*/ 5756 w 6448"/>
                  <a:gd name="T15" fmla="*/ 1730 h 2768"/>
                  <a:gd name="T16" fmla="*/ 1211 w 6448"/>
                  <a:gd name="T17" fmla="*/ 1730 h 2768"/>
                  <a:gd name="T18" fmla="*/ 692 w 6448"/>
                  <a:gd name="T19" fmla="*/ 1211 h 2768"/>
                  <a:gd name="T20" fmla="*/ 692 w 6448"/>
                  <a:gd name="T21" fmla="*/ 0 h 2768"/>
                  <a:gd name="T22" fmla="*/ 0 w 6448"/>
                  <a:gd name="T23" fmla="*/ 0 h 2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48" h="2768">
                    <a:moveTo>
                      <a:pt x="0" y="0"/>
                    </a:moveTo>
                    <a:lnTo>
                      <a:pt x="0" y="1211"/>
                    </a:lnTo>
                    <a:cubicBezTo>
                      <a:pt x="0" y="1880"/>
                      <a:pt x="543" y="2422"/>
                      <a:pt x="1211" y="2422"/>
                    </a:cubicBezTo>
                    <a:lnTo>
                      <a:pt x="5756" y="2422"/>
                    </a:lnTo>
                    <a:lnTo>
                      <a:pt x="5756" y="2768"/>
                    </a:lnTo>
                    <a:lnTo>
                      <a:pt x="6448" y="2076"/>
                    </a:lnTo>
                    <a:lnTo>
                      <a:pt x="5756" y="1384"/>
                    </a:lnTo>
                    <a:lnTo>
                      <a:pt x="5756" y="1730"/>
                    </a:lnTo>
                    <a:lnTo>
                      <a:pt x="1211" y="1730"/>
                    </a:lnTo>
                    <a:cubicBezTo>
                      <a:pt x="925" y="1730"/>
                      <a:pt x="692" y="1498"/>
                      <a:pt x="692" y="1211"/>
                    </a:cubicBezTo>
                    <a:lnTo>
                      <a:pt x="6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B4E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51"/>
              <p:cNvSpPr>
                <a:spLocks/>
              </p:cNvSpPr>
              <p:nvPr/>
            </p:nvSpPr>
            <p:spPr bwMode="auto">
              <a:xfrm>
                <a:off x="4137" y="2413"/>
                <a:ext cx="218" cy="93"/>
              </a:xfrm>
              <a:custGeom>
                <a:avLst/>
                <a:gdLst>
                  <a:gd name="T0" fmla="*/ 0 w 3224"/>
                  <a:gd name="T1" fmla="*/ 0 h 1384"/>
                  <a:gd name="T2" fmla="*/ 0 w 3224"/>
                  <a:gd name="T3" fmla="*/ 606 h 1384"/>
                  <a:gd name="T4" fmla="*/ 606 w 3224"/>
                  <a:gd name="T5" fmla="*/ 1211 h 1384"/>
                  <a:gd name="T6" fmla="*/ 2878 w 3224"/>
                  <a:gd name="T7" fmla="*/ 1211 h 1384"/>
                  <a:gd name="T8" fmla="*/ 2878 w 3224"/>
                  <a:gd name="T9" fmla="*/ 1384 h 1384"/>
                  <a:gd name="T10" fmla="*/ 3224 w 3224"/>
                  <a:gd name="T11" fmla="*/ 1038 h 1384"/>
                  <a:gd name="T12" fmla="*/ 2878 w 3224"/>
                  <a:gd name="T13" fmla="*/ 692 h 1384"/>
                  <a:gd name="T14" fmla="*/ 2878 w 3224"/>
                  <a:gd name="T15" fmla="*/ 865 h 1384"/>
                  <a:gd name="T16" fmla="*/ 606 w 3224"/>
                  <a:gd name="T17" fmla="*/ 865 h 1384"/>
                  <a:gd name="T18" fmla="*/ 346 w 3224"/>
                  <a:gd name="T19" fmla="*/ 606 h 1384"/>
                  <a:gd name="T20" fmla="*/ 346 w 3224"/>
                  <a:gd name="T21" fmla="*/ 0 h 1384"/>
                  <a:gd name="T22" fmla="*/ 0 w 3224"/>
                  <a:gd name="T23" fmla="*/ 0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4" h="1384">
                    <a:moveTo>
                      <a:pt x="0" y="0"/>
                    </a:moveTo>
                    <a:lnTo>
                      <a:pt x="0" y="606"/>
                    </a:lnTo>
                    <a:cubicBezTo>
                      <a:pt x="0" y="940"/>
                      <a:pt x="272" y="1211"/>
                      <a:pt x="606" y="1211"/>
                    </a:cubicBezTo>
                    <a:lnTo>
                      <a:pt x="2878" y="1211"/>
                    </a:lnTo>
                    <a:lnTo>
                      <a:pt x="2878" y="1384"/>
                    </a:lnTo>
                    <a:lnTo>
                      <a:pt x="3224" y="1038"/>
                    </a:lnTo>
                    <a:lnTo>
                      <a:pt x="2878" y="692"/>
                    </a:lnTo>
                    <a:lnTo>
                      <a:pt x="2878" y="865"/>
                    </a:lnTo>
                    <a:lnTo>
                      <a:pt x="606" y="865"/>
                    </a:lnTo>
                    <a:cubicBezTo>
                      <a:pt x="463" y="865"/>
                      <a:pt x="346" y="749"/>
                      <a:pt x="346" y="606"/>
                    </a:cubicBezTo>
                    <a:lnTo>
                      <a:pt x="3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B4E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52"/>
              <p:cNvSpPr>
                <a:spLocks/>
              </p:cNvSpPr>
              <p:nvPr/>
            </p:nvSpPr>
            <p:spPr bwMode="auto">
              <a:xfrm>
                <a:off x="3734" y="2216"/>
                <a:ext cx="219" cy="94"/>
              </a:xfrm>
              <a:custGeom>
                <a:avLst/>
                <a:gdLst>
                  <a:gd name="T0" fmla="*/ 0 w 3224"/>
                  <a:gd name="T1" fmla="*/ 0 h 1384"/>
                  <a:gd name="T2" fmla="*/ 0 w 3224"/>
                  <a:gd name="T3" fmla="*/ 606 h 1384"/>
                  <a:gd name="T4" fmla="*/ 606 w 3224"/>
                  <a:gd name="T5" fmla="*/ 1211 h 1384"/>
                  <a:gd name="T6" fmla="*/ 2878 w 3224"/>
                  <a:gd name="T7" fmla="*/ 1211 h 1384"/>
                  <a:gd name="T8" fmla="*/ 2878 w 3224"/>
                  <a:gd name="T9" fmla="*/ 1384 h 1384"/>
                  <a:gd name="T10" fmla="*/ 3224 w 3224"/>
                  <a:gd name="T11" fmla="*/ 1038 h 1384"/>
                  <a:gd name="T12" fmla="*/ 2878 w 3224"/>
                  <a:gd name="T13" fmla="*/ 692 h 1384"/>
                  <a:gd name="T14" fmla="*/ 2878 w 3224"/>
                  <a:gd name="T15" fmla="*/ 865 h 1384"/>
                  <a:gd name="T16" fmla="*/ 606 w 3224"/>
                  <a:gd name="T17" fmla="*/ 865 h 1384"/>
                  <a:gd name="T18" fmla="*/ 346 w 3224"/>
                  <a:gd name="T19" fmla="*/ 606 h 1384"/>
                  <a:gd name="T20" fmla="*/ 346 w 3224"/>
                  <a:gd name="T21" fmla="*/ 0 h 1384"/>
                  <a:gd name="T22" fmla="*/ 0 w 3224"/>
                  <a:gd name="T23" fmla="*/ 0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4" h="1384">
                    <a:moveTo>
                      <a:pt x="0" y="0"/>
                    </a:moveTo>
                    <a:lnTo>
                      <a:pt x="0" y="606"/>
                    </a:lnTo>
                    <a:cubicBezTo>
                      <a:pt x="0" y="940"/>
                      <a:pt x="272" y="1211"/>
                      <a:pt x="606" y="1211"/>
                    </a:cubicBezTo>
                    <a:lnTo>
                      <a:pt x="2878" y="1211"/>
                    </a:lnTo>
                    <a:lnTo>
                      <a:pt x="2878" y="1384"/>
                    </a:lnTo>
                    <a:lnTo>
                      <a:pt x="3224" y="1038"/>
                    </a:lnTo>
                    <a:lnTo>
                      <a:pt x="2878" y="692"/>
                    </a:lnTo>
                    <a:lnTo>
                      <a:pt x="2878" y="865"/>
                    </a:lnTo>
                    <a:lnTo>
                      <a:pt x="606" y="865"/>
                    </a:lnTo>
                    <a:cubicBezTo>
                      <a:pt x="463" y="865"/>
                      <a:pt x="346" y="749"/>
                      <a:pt x="346" y="606"/>
                    </a:cubicBezTo>
                    <a:lnTo>
                      <a:pt x="3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B4E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101" name="Picture 53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8" y="1640"/>
                <a:ext cx="1722" cy="1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02" name="Picture 54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8" y="1640"/>
                <a:ext cx="1722" cy="1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8" name="Freeform 55"/>
              <p:cNvSpPr>
                <a:spLocks/>
              </p:cNvSpPr>
              <p:nvPr/>
            </p:nvSpPr>
            <p:spPr bwMode="auto">
              <a:xfrm>
                <a:off x="3081" y="1652"/>
                <a:ext cx="1676" cy="1001"/>
              </a:xfrm>
              <a:custGeom>
                <a:avLst/>
                <a:gdLst>
                  <a:gd name="T0" fmla="*/ 0 w 12384"/>
                  <a:gd name="T1" fmla="*/ 1229 h 7372"/>
                  <a:gd name="T2" fmla="*/ 1229 w 12384"/>
                  <a:gd name="T3" fmla="*/ 0 h 7372"/>
                  <a:gd name="T4" fmla="*/ 11156 w 12384"/>
                  <a:gd name="T5" fmla="*/ 0 h 7372"/>
                  <a:gd name="T6" fmla="*/ 12384 w 12384"/>
                  <a:gd name="T7" fmla="*/ 1229 h 7372"/>
                  <a:gd name="T8" fmla="*/ 12384 w 12384"/>
                  <a:gd name="T9" fmla="*/ 6144 h 7372"/>
                  <a:gd name="T10" fmla="*/ 11156 w 12384"/>
                  <a:gd name="T11" fmla="*/ 7372 h 7372"/>
                  <a:gd name="T12" fmla="*/ 1229 w 12384"/>
                  <a:gd name="T13" fmla="*/ 7372 h 7372"/>
                  <a:gd name="T14" fmla="*/ 0 w 12384"/>
                  <a:gd name="T15" fmla="*/ 6144 h 7372"/>
                  <a:gd name="T16" fmla="*/ 0 w 12384"/>
                  <a:gd name="T17" fmla="*/ 1229 h 7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84" h="7372">
                    <a:moveTo>
                      <a:pt x="0" y="1229"/>
                    </a:moveTo>
                    <a:cubicBezTo>
                      <a:pt x="0" y="551"/>
                      <a:pt x="551" y="0"/>
                      <a:pt x="1229" y="0"/>
                    </a:cubicBezTo>
                    <a:lnTo>
                      <a:pt x="11156" y="0"/>
                    </a:lnTo>
                    <a:cubicBezTo>
                      <a:pt x="11834" y="0"/>
                      <a:pt x="12384" y="551"/>
                      <a:pt x="12384" y="1229"/>
                    </a:cubicBezTo>
                    <a:lnTo>
                      <a:pt x="12384" y="6144"/>
                    </a:lnTo>
                    <a:cubicBezTo>
                      <a:pt x="12384" y="6822"/>
                      <a:pt x="11834" y="7372"/>
                      <a:pt x="11156" y="7372"/>
                    </a:cubicBezTo>
                    <a:lnTo>
                      <a:pt x="1229" y="7372"/>
                    </a:lnTo>
                    <a:cubicBezTo>
                      <a:pt x="551" y="7372"/>
                      <a:pt x="0" y="6822"/>
                      <a:pt x="0" y="6144"/>
                    </a:cubicBezTo>
                    <a:lnTo>
                      <a:pt x="0" y="1229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" name="Rectangle 56"/>
              <p:cNvSpPr>
                <a:spLocks noChangeArrowheads="1"/>
              </p:cNvSpPr>
              <p:nvPr/>
            </p:nvSpPr>
            <p:spPr bwMode="auto">
              <a:xfrm>
                <a:off x="3776" y="1698"/>
                <a:ext cx="980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latin typeface="Calibri" pitchFamily="34" charset="0"/>
                    <a:cs typeface="Arial" pitchFamily="34" charset="0"/>
                  </a:rPr>
                  <a:t>Energy System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1" name="Rectangle 57"/>
              <p:cNvSpPr>
                <a:spLocks noChangeArrowheads="1"/>
              </p:cNvSpPr>
              <p:nvPr/>
            </p:nvSpPr>
            <p:spPr bwMode="auto">
              <a:xfrm>
                <a:off x="4031" y="1872"/>
                <a:ext cx="691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latin typeface="Calibri" pitchFamily="34" charset="0"/>
                    <a:cs typeface="Arial" pitchFamily="34" charset="0"/>
                  </a:rPr>
                  <a:t>Cascade Structure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2" name="Rectangle 58"/>
              <p:cNvSpPr>
                <a:spLocks noChangeArrowheads="1"/>
              </p:cNvSpPr>
              <p:nvPr/>
            </p:nvSpPr>
            <p:spPr bwMode="auto">
              <a:xfrm>
                <a:off x="4998" y="1815"/>
                <a:ext cx="50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Innovations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107" name="Picture 59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4" y="2029"/>
                <a:ext cx="71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08" name="Picture 60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4" y="2029"/>
                <a:ext cx="71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3" name="Freeform 61"/>
              <p:cNvSpPr>
                <a:spLocks/>
              </p:cNvSpPr>
              <p:nvPr/>
            </p:nvSpPr>
            <p:spPr bwMode="auto">
              <a:xfrm>
                <a:off x="4892" y="2038"/>
                <a:ext cx="680" cy="229"/>
              </a:xfrm>
              <a:custGeom>
                <a:avLst/>
                <a:gdLst>
                  <a:gd name="T0" fmla="*/ 0 w 5024"/>
                  <a:gd name="T1" fmla="*/ 282 h 1692"/>
                  <a:gd name="T2" fmla="*/ 282 w 5024"/>
                  <a:gd name="T3" fmla="*/ 0 h 1692"/>
                  <a:gd name="T4" fmla="*/ 4742 w 5024"/>
                  <a:gd name="T5" fmla="*/ 0 h 1692"/>
                  <a:gd name="T6" fmla="*/ 5024 w 5024"/>
                  <a:gd name="T7" fmla="*/ 282 h 1692"/>
                  <a:gd name="T8" fmla="*/ 5024 w 5024"/>
                  <a:gd name="T9" fmla="*/ 1410 h 1692"/>
                  <a:gd name="T10" fmla="*/ 4742 w 5024"/>
                  <a:gd name="T11" fmla="*/ 1692 h 1692"/>
                  <a:gd name="T12" fmla="*/ 282 w 5024"/>
                  <a:gd name="T13" fmla="*/ 1692 h 1692"/>
                  <a:gd name="T14" fmla="*/ 0 w 5024"/>
                  <a:gd name="T15" fmla="*/ 1410 h 1692"/>
                  <a:gd name="T16" fmla="*/ 0 w 5024"/>
                  <a:gd name="T17" fmla="*/ 282 h 1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24" h="1692">
                    <a:moveTo>
                      <a:pt x="0" y="282"/>
                    </a:moveTo>
                    <a:cubicBezTo>
                      <a:pt x="0" y="127"/>
                      <a:pt x="127" y="0"/>
                      <a:pt x="282" y="0"/>
                    </a:cubicBezTo>
                    <a:lnTo>
                      <a:pt x="4742" y="0"/>
                    </a:lnTo>
                    <a:cubicBezTo>
                      <a:pt x="4898" y="0"/>
                      <a:pt x="5024" y="127"/>
                      <a:pt x="5024" y="282"/>
                    </a:cubicBezTo>
                    <a:lnTo>
                      <a:pt x="5024" y="1410"/>
                    </a:lnTo>
                    <a:cubicBezTo>
                      <a:pt x="5024" y="1566"/>
                      <a:pt x="4898" y="1692"/>
                      <a:pt x="4742" y="1692"/>
                    </a:cubicBezTo>
                    <a:lnTo>
                      <a:pt x="282" y="1692"/>
                    </a:lnTo>
                    <a:cubicBezTo>
                      <a:pt x="127" y="1692"/>
                      <a:pt x="0" y="1566"/>
                      <a:pt x="0" y="1410"/>
                    </a:cubicBezTo>
                    <a:lnTo>
                      <a:pt x="0" y="282"/>
                    </a:lnTo>
                    <a:close/>
                  </a:path>
                </a:pathLst>
              </a:custGeom>
              <a:solidFill>
                <a:srgbClr val="7030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110" name="Picture 6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4" y="2312"/>
                <a:ext cx="71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" name="Picture 63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4" y="2312"/>
                <a:ext cx="71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4" name="Freeform 64"/>
              <p:cNvSpPr>
                <a:spLocks/>
              </p:cNvSpPr>
              <p:nvPr/>
            </p:nvSpPr>
            <p:spPr bwMode="auto">
              <a:xfrm>
                <a:off x="4892" y="2320"/>
                <a:ext cx="680" cy="230"/>
              </a:xfrm>
              <a:custGeom>
                <a:avLst/>
                <a:gdLst>
                  <a:gd name="T0" fmla="*/ 0 w 5024"/>
                  <a:gd name="T1" fmla="*/ 283 h 1696"/>
                  <a:gd name="T2" fmla="*/ 283 w 5024"/>
                  <a:gd name="T3" fmla="*/ 0 h 1696"/>
                  <a:gd name="T4" fmla="*/ 4742 w 5024"/>
                  <a:gd name="T5" fmla="*/ 0 h 1696"/>
                  <a:gd name="T6" fmla="*/ 5024 w 5024"/>
                  <a:gd name="T7" fmla="*/ 283 h 1696"/>
                  <a:gd name="T8" fmla="*/ 5024 w 5024"/>
                  <a:gd name="T9" fmla="*/ 1414 h 1696"/>
                  <a:gd name="T10" fmla="*/ 4742 w 5024"/>
                  <a:gd name="T11" fmla="*/ 1696 h 1696"/>
                  <a:gd name="T12" fmla="*/ 283 w 5024"/>
                  <a:gd name="T13" fmla="*/ 1696 h 1696"/>
                  <a:gd name="T14" fmla="*/ 0 w 5024"/>
                  <a:gd name="T15" fmla="*/ 1414 h 1696"/>
                  <a:gd name="T16" fmla="*/ 0 w 5024"/>
                  <a:gd name="T17" fmla="*/ 283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24" h="1696">
                    <a:moveTo>
                      <a:pt x="0" y="283"/>
                    </a:moveTo>
                    <a:cubicBezTo>
                      <a:pt x="0" y="127"/>
                      <a:pt x="127" y="0"/>
                      <a:pt x="283" y="0"/>
                    </a:cubicBezTo>
                    <a:lnTo>
                      <a:pt x="4742" y="0"/>
                    </a:lnTo>
                    <a:cubicBezTo>
                      <a:pt x="4898" y="0"/>
                      <a:pt x="5024" y="127"/>
                      <a:pt x="5024" y="283"/>
                    </a:cubicBezTo>
                    <a:lnTo>
                      <a:pt x="5024" y="1414"/>
                    </a:lnTo>
                    <a:cubicBezTo>
                      <a:pt x="5024" y="1570"/>
                      <a:pt x="4898" y="1696"/>
                      <a:pt x="4742" y="1696"/>
                    </a:cubicBezTo>
                    <a:lnTo>
                      <a:pt x="283" y="1696"/>
                    </a:lnTo>
                    <a:cubicBezTo>
                      <a:pt x="127" y="1696"/>
                      <a:pt x="0" y="1570"/>
                      <a:pt x="0" y="1414"/>
                    </a:cubicBez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7030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Rectangle 65"/>
              <p:cNvSpPr>
                <a:spLocks noChangeArrowheads="1"/>
              </p:cNvSpPr>
              <p:nvPr/>
            </p:nvSpPr>
            <p:spPr bwMode="auto">
              <a:xfrm>
                <a:off x="5011" y="2082"/>
                <a:ext cx="48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Institutions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0" name="Rectangle 66"/>
              <p:cNvSpPr>
                <a:spLocks noChangeArrowheads="1"/>
              </p:cNvSpPr>
              <p:nvPr/>
            </p:nvSpPr>
            <p:spPr bwMode="auto">
              <a:xfrm>
                <a:off x="5011" y="2369"/>
                <a:ext cx="51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Instruments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3" name="Freeform 69"/>
              <p:cNvSpPr>
                <a:spLocks/>
              </p:cNvSpPr>
              <p:nvPr/>
            </p:nvSpPr>
            <p:spPr bwMode="auto">
              <a:xfrm>
                <a:off x="4767" y="2125"/>
                <a:ext cx="130" cy="55"/>
              </a:xfrm>
              <a:custGeom>
                <a:avLst/>
                <a:gdLst>
                  <a:gd name="T0" fmla="*/ 0 w 130"/>
                  <a:gd name="T1" fmla="*/ 28 h 55"/>
                  <a:gd name="T2" fmla="*/ 27 w 130"/>
                  <a:gd name="T3" fmla="*/ 0 h 55"/>
                  <a:gd name="T4" fmla="*/ 27 w 130"/>
                  <a:gd name="T5" fmla="*/ 14 h 55"/>
                  <a:gd name="T6" fmla="*/ 103 w 130"/>
                  <a:gd name="T7" fmla="*/ 14 h 55"/>
                  <a:gd name="T8" fmla="*/ 103 w 130"/>
                  <a:gd name="T9" fmla="*/ 0 h 55"/>
                  <a:gd name="T10" fmla="*/ 130 w 130"/>
                  <a:gd name="T11" fmla="*/ 28 h 55"/>
                  <a:gd name="T12" fmla="*/ 103 w 130"/>
                  <a:gd name="T13" fmla="*/ 55 h 55"/>
                  <a:gd name="T14" fmla="*/ 103 w 130"/>
                  <a:gd name="T15" fmla="*/ 41 h 55"/>
                  <a:gd name="T16" fmla="*/ 27 w 130"/>
                  <a:gd name="T17" fmla="*/ 41 h 55"/>
                  <a:gd name="T18" fmla="*/ 27 w 130"/>
                  <a:gd name="T19" fmla="*/ 55 h 55"/>
                  <a:gd name="T20" fmla="*/ 0 w 130"/>
                  <a:gd name="T21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0" h="55">
                    <a:moveTo>
                      <a:pt x="0" y="28"/>
                    </a:moveTo>
                    <a:lnTo>
                      <a:pt x="27" y="0"/>
                    </a:lnTo>
                    <a:lnTo>
                      <a:pt x="27" y="14"/>
                    </a:lnTo>
                    <a:lnTo>
                      <a:pt x="103" y="14"/>
                    </a:lnTo>
                    <a:lnTo>
                      <a:pt x="103" y="0"/>
                    </a:lnTo>
                    <a:lnTo>
                      <a:pt x="130" y="28"/>
                    </a:lnTo>
                    <a:lnTo>
                      <a:pt x="103" y="55"/>
                    </a:lnTo>
                    <a:lnTo>
                      <a:pt x="103" y="41"/>
                    </a:lnTo>
                    <a:lnTo>
                      <a:pt x="27" y="41"/>
                    </a:lnTo>
                    <a:lnTo>
                      <a:pt x="27" y="5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6" name="Freeform 70"/>
              <p:cNvSpPr>
                <a:spLocks/>
              </p:cNvSpPr>
              <p:nvPr/>
            </p:nvSpPr>
            <p:spPr bwMode="auto">
              <a:xfrm>
                <a:off x="4762" y="2398"/>
                <a:ext cx="130" cy="54"/>
              </a:xfrm>
              <a:custGeom>
                <a:avLst/>
                <a:gdLst>
                  <a:gd name="T0" fmla="*/ 0 w 130"/>
                  <a:gd name="T1" fmla="*/ 27 h 54"/>
                  <a:gd name="T2" fmla="*/ 27 w 130"/>
                  <a:gd name="T3" fmla="*/ 0 h 54"/>
                  <a:gd name="T4" fmla="*/ 27 w 130"/>
                  <a:gd name="T5" fmla="*/ 13 h 54"/>
                  <a:gd name="T6" fmla="*/ 103 w 130"/>
                  <a:gd name="T7" fmla="*/ 13 h 54"/>
                  <a:gd name="T8" fmla="*/ 103 w 130"/>
                  <a:gd name="T9" fmla="*/ 0 h 54"/>
                  <a:gd name="T10" fmla="*/ 130 w 130"/>
                  <a:gd name="T11" fmla="*/ 27 h 54"/>
                  <a:gd name="T12" fmla="*/ 103 w 130"/>
                  <a:gd name="T13" fmla="*/ 54 h 54"/>
                  <a:gd name="T14" fmla="*/ 103 w 130"/>
                  <a:gd name="T15" fmla="*/ 41 h 54"/>
                  <a:gd name="T16" fmla="*/ 27 w 130"/>
                  <a:gd name="T17" fmla="*/ 41 h 54"/>
                  <a:gd name="T18" fmla="*/ 27 w 130"/>
                  <a:gd name="T19" fmla="*/ 54 h 54"/>
                  <a:gd name="T20" fmla="*/ 0 w 130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0" h="54">
                    <a:moveTo>
                      <a:pt x="0" y="27"/>
                    </a:moveTo>
                    <a:lnTo>
                      <a:pt x="27" y="0"/>
                    </a:lnTo>
                    <a:lnTo>
                      <a:pt x="27" y="13"/>
                    </a:lnTo>
                    <a:lnTo>
                      <a:pt x="103" y="13"/>
                    </a:lnTo>
                    <a:lnTo>
                      <a:pt x="103" y="0"/>
                    </a:lnTo>
                    <a:lnTo>
                      <a:pt x="130" y="27"/>
                    </a:lnTo>
                    <a:lnTo>
                      <a:pt x="103" y="54"/>
                    </a:lnTo>
                    <a:lnTo>
                      <a:pt x="103" y="41"/>
                    </a:lnTo>
                    <a:lnTo>
                      <a:pt x="27" y="41"/>
                    </a:lnTo>
                    <a:lnTo>
                      <a:pt x="27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Freeform 71"/>
              <p:cNvSpPr>
                <a:spLocks/>
              </p:cNvSpPr>
              <p:nvPr/>
            </p:nvSpPr>
            <p:spPr bwMode="auto">
              <a:xfrm>
                <a:off x="4762" y="1852"/>
                <a:ext cx="130" cy="54"/>
              </a:xfrm>
              <a:custGeom>
                <a:avLst/>
                <a:gdLst>
                  <a:gd name="T0" fmla="*/ 0 w 130"/>
                  <a:gd name="T1" fmla="*/ 27 h 54"/>
                  <a:gd name="T2" fmla="*/ 27 w 130"/>
                  <a:gd name="T3" fmla="*/ 0 h 54"/>
                  <a:gd name="T4" fmla="*/ 27 w 130"/>
                  <a:gd name="T5" fmla="*/ 13 h 54"/>
                  <a:gd name="T6" fmla="*/ 103 w 130"/>
                  <a:gd name="T7" fmla="*/ 13 h 54"/>
                  <a:gd name="T8" fmla="*/ 103 w 130"/>
                  <a:gd name="T9" fmla="*/ 0 h 54"/>
                  <a:gd name="T10" fmla="*/ 130 w 130"/>
                  <a:gd name="T11" fmla="*/ 27 h 54"/>
                  <a:gd name="T12" fmla="*/ 103 w 130"/>
                  <a:gd name="T13" fmla="*/ 54 h 54"/>
                  <a:gd name="T14" fmla="*/ 103 w 130"/>
                  <a:gd name="T15" fmla="*/ 41 h 54"/>
                  <a:gd name="T16" fmla="*/ 27 w 130"/>
                  <a:gd name="T17" fmla="*/ 41 h 54"/>
                  <a:gd name="T18" fmla="*/ 27 w 130"/>
                  <a:gd name="T19" fmla="*/ 54 h 54"/>
                  <a:gd name="T20" fmla="*/ 0 w 130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0" h="54">
                    <a:moveTo>
                      <a:pt x="0" y="27"/>
                    </a:moveTo>
                    <a:lnTo>
                      <a:pt x="27" y="0"/>
                    </a:lnTo>
                    <a:lnTo>
                      <a:pt x="27" y="13"/>
                    </a:lnTo>
                    <a:lnTo>
                      <a:pt x="103" y="13"/>
                    </a:lnTo>
                    <a:lnTo>
                      <a:pt x="103" y="0"/>
                    </a:lnTo>
                    <a:lnTo>
                      <a:pt x="130" y="27"/>
                    </a:lnTo>
                    <a:lnTo>
                      <a:pt x="103" y="54"/>
                    </a:lnTo>
                    <a:lnTo>
                      <a:pt x="103" y="41"/>
                    </a:lnTo>
                    <a:lnTo>
                      <a:pt x="27" y="41"/>
                    </a:lnTo>
                    <a:lnTo>
                      <a:pt x="27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467544" y="1376770"/>
            <a:ext cx="3788543" cy="471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2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Applying different mechanisms should not require different representations of the </a:t>
            </a:r>
            <a:r>
              <a:rPr lang="en-US" dirty="0" smtClean="0"/>
              <a:t>structure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Therefore </a:t>
            </a:r>
            <a:r>
              <a:rPr lang="en-US" dirty="0" smtClean="0"/>
              <a:t>the separation </a:t>
            </a:r>
            <a:r>
              <a:rPr lang="en-US" dirty="0"/>
              <a:t>of structures and mechanisms is highly desirable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682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35280" cy="1169798"/>
          </a:xfrm>
        </p:spPr>
        <p:txBody>
          <a:bodyPr>
            <a:normAutofit/>
          </a:bodyPr>
          <a:lstStyle/>
          <a:p>
            <a:r>
              <a:rPr lang="en-US" dirty="0" smtClean="0"/>
              <a:t>Overlapping mechanisms can</a:t>
            </a:r>
            <a:br>
              <a:rPr lang="en-US" dirty="0" smtClean="0"/>
            </a:br>
            <a:r>
              <a:rPr lang="en-US" dirty="0" smtClean="0"/>
              <a:t>operate on the same structure</a:t>
            </a:r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3104389" y="1526448"/>
            <a:ext cx="5793174" cy="1974559"/>
            <a:chOff x="2533" y="1638"/>
            <a:chExt cx="3063" cy="1044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533" y="1638"/>
              <a:ext cx="3063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533" y="1636"/>
              <a:ext cx="9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72"/>
            <p:cNvGrpSpPr>
              <a:grpSpLocks/>
            </p:cNvGrpSpPr>
            <p:nvPr/>
          </p:nvGrpSpPr>
          <p:grpSpPr bwMode="auto">
            <a:xfrm>
              <a:off x="2534" y="1640"/>
              <a:ext cx="3066" cy="1045"/>
              <a:chOff x="2534" y="1640"/>
              <a:chExt cx="3066" cy="1045"/>
            </a:xfrm>
          </p:grpSpPr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3" y="2164"/>
                <a:ext cx="434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3" y="2164"/>
                <a:ext cx="434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551" y="2172"/>
                <a:ext cx="397" cy="272"/>
              </a:xfrm>
              <a:custGeom>
                <a:avLst/>
                <a:gdLst>
                  <a:gd name="T0" fmla="*/ 0 w 11744"/>
                  <a:gd name="T1" fmla="*/ 1334 h 8000"/>
                  <a:gd name="T2" fmla="*/ 1334 w 11744"/>
                  <a:gd name="T3" fmla="*/ 0 h 8000"/>
                  <a:gd name="T4" fmla="*/ 10411 w 11744"/>
                  <a:gd name="T5" fmla="*/ 0 h 8000"/>
                  <a:gd name="T6" fmla="*/ 11744 w 11744"/>
                  <a:gd name="T7" fmla="*/ 1334 h 8000"/>
                  <a:gd name="T8" fmla="*/ 11744 w 11744"/>
                  <a:gd name="T9" fmla="*/ 6667 h 8000"/>
                  <a:gd name="T10" fmla="*/ 10411 w 11744"/>
                  <a:gd name="T11" fmla="*/ 8000 h 8000"/>
                  <a:gd name="T12" fmla="*/ 1334 w 11744"/>
                  <a:gd name="T13" fmla="*/ 8000 h 8000"/>
                  <a:gd name="T14" fmla="*/ 0 w 11744"/>
                  <a:gd name="T15" fmla="*/ 6667 h 8000"/>
                  <a:gd name="T16" fmla="*/ 0 w 11744"/>
                  <a:gd name="T17" fmla="*/ 1334 h 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4" h="8000">
                    <a:moveTo>
                      <a:pt x="0" y="1334"/>
                    </a:moveTo>
                    <a:cubicBezTo>
                      <a:pt x="0" y="597"/>
                      <a:pt x="597" y="0"/>
                      <a:pt x="1334" y="0"/>
                    </a:cubicBezTo>
                    <a:lnTo>
                      <a:pt x="10411" y="0"/>
                    </a:lnTo>
                    <a:cubicBezTo>
                      <a:pt x="11148" y="0"/>
                      <a:pt x="11744" y="597"/>
                      <a:pt x="11744" y="1334"/>
                    </a:cubicBezTo>
                    <a:lnTo>
                      <a:pt x="11744" y="6667"/>
                    </a:lnTo>
                    <a:cubicBezTo>
                      <a:pt x="11744" y="7404"/>
                      <a:pt x="11148" y="8000"/>
                      <a:pt x="10411" y="8000"/>
                    </a:cubicBezTo>
                    <a:lnTo>
                      <a:pt x="1334" y="8000"/>
                    </a:lnTo>
                    <a:cubicBezTo>
                      <a:pt x="597" y="8000"/>
                      <a:pt x="0" y="7404"/>
                      <a:pt x="0" y="6667"/>
                    </a:cubicBezTo>
                    <a:lnTo>
                      <a:pt x="0" y="1334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4" y="1846"/>
                <a:ext cx="434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4" y="1846"/>
                <a:ext cx="434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2541" y="1854"/>
                <a:ext cx="398" cy="271"/>
              </a:xfrm>
              <a:custGeom>
                <a:avLst/>
                <a:gdLst>
                  <a:gd name="T0" fmla="*/ 0 w 11760"/>
                  <a:gd name="T1" fmla="*/ 1334 h 8000"/>
                  <a:gd name="T2" fmla="*/ 1334 w 11760"/>
                  <a:gd name="T3" fmla="*/ 0 h 8000"/>
                  <a:gd name="T4" fmla="*/ 10427 w 11760"/>
                  <a:gd name="T5" fmla="*/ 0 h 8000"/>
                  <a:gd name="T6" fmla="*/ 11760 w 11760"/>
                  <a:gd name="T7" fmla="*/ 1334 h 8000"/>
                  <a:gd name="T8" fmla="*/ 11760 w 11760"/>
                  <a:gd name="T9" fmla="*/ 6667 h 8000"/>
                  <a:gd name="T10" fmla="*/ 10427 w 11760"/>
                  <a:gd name="T11" fmla="*/ 8000 h 8000"/>
                  <a:gd name="T12" fmla="*/ 1334 w 11760"/>
                  <a:gd name="T13" fmla="*/ 8000 h 8000"/>
                  <a:gd name="T14" fmla="*/ 0 w 11760"/>
                  <a:gd name="T15" fmla="*/ 6667 h 8000"/>
                  <a:gd name="T16" fmla="*/ 0 w 11760"/>
                  <a:gd name="T17" fmla="*/ 1334 h 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60" h="8000">
                    <a:moveTo>
                      <a:pt x="0" y="1334"/>
                    </a:moveTo>
                    <a:cubicBezTo>
                      <a:pt x="0" y="597"/>
                      <a:pt x="597" y="0"/>
                      <a:pt x="1334" y="0"/>
                    </a:cubicBezTo>
                    <a:lnTo>
                      <a:pt x="10427" y="0"/>
                    </a:lnTo>
                    <a:cubicBezTo>
                      <a:pt x="11164" y="0"/>
                      <a:pt x="11760" y="597"/>
                      <a:pt x="11760" y="1334"/>
                    </a:cubicBezTo>
                    <a:lnTo>
                      <a:pt x="11760" y="6667"/>
                    </a:lnTo>
                    <a:cubicBezTo>
                      <a:pt x="11760" y="7404"/>
                      <a:pt x="11164" y="8000"/>
                      <a:pt x="10427" y="8000"/>
                    </a:cubicBezTo>
                    <a:lnTo>
                      <a:pt x="1334" y="8000"/>
                    </a:lnTo>
                    <a:cubicBezTo>
                      <a:pt x="597" y="8000"/>
                      <a:pt x="0" y="7404"/>
                      <a:pt x="0" y="6667"/>
                    </a:cubicBezTo>
                    <a:lnTo>
                      <a:pt x="0" y="1334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2681" y="1936"/>
                <a:ext cx="21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GDP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/>
            </p:nvSpPr>
            <p:spPr bwMode="auto">
              <a:xfrm>
                <a:off x="2615" y="2188"/>
                <a:ext cx="31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Energy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2632" y="2296"/>
                <a:ext cx="28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Prices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64" name="Picture 1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9" y="1753"/>
                <a:ext cx="717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5" name="Picture 1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9" y="1753"/>
                <a:ext cx="717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Freeform 18"/>
              <p:cNvSpPr>
                <a:spLocks/>
              </p:cNvSpPr>
              <p:nvPr/>
            </p:nvSpPr>
            <p:spPr bwMode="auto">
              <a:xfrm>
                <a:off x="4887" y="1762"/>
                <a:ext cx="680" cy="230"/>
              </a:xfrm>
              <a:custGeom>
                <a:avLst/>
                <a:gdLst>
                  <a:gd name="T0" fmla="*/ 0 w 5024"/>
                  <a:gd name="T1" fmla="*/ 283 h 1696"/>
                  <a:gd name="T2" fmla="*/ 283 w 5024"/>
                  <a:gd name="T3" fmla="*/ 0 h 1696"/>
                  <a:gd name="T4" fmla="*/ 4742 w 5024"/>
                  <a:gd name="T5" fmla="*/ 0 h 1696"/>
                  <a:gd name="T6" fmla="*/ 5024 w 5024"/>
                  <a:gd name="T7" fmla="*/ 283 h 1696"/>
                  <a:gd name="T8" fmla="*/ 5024 w 5024"/>
                  <a:gd name="T9" fmla="*/ 1414 h 1696"/>
                  <a:gd name="T10" fmla="*/ 4742 w 5024"/>
                  <a:gd name="T11" fmla="*/ 1696 h 1696"/>
                  <a:gd name="T12" fmla="*/ 283 w 5024"/>
                  <a:gd name="T13" fmla="*/ 1696 h 1696"/>
                  <a:gd name="T14" fmla="*/ 0 w 5024"/>
                  <a:gd name="T15" fmla="*/ 1414 h 1696"/>
                  <a:gd name="T16" fmla="*/ 0 w 5024"/>
                  <a:gd name="T17" fmla="*/ 283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24" h="1696">
                    <a:moveTo>
                      <a:pt x="0" y="283"/>
                    </a:moveTo>
                    <a:cubicBezTo>
                      <a:pt x="0" y="127"/>
                      <a:pt x="127" y="0"/>
                      <a:pt x="283" y="0"/>
                    </a:cubicBezTo>
                    <a:lnTo>
                      <a:pt x="4742" y="0"/>
                    </a:lnTo>
                    <a:cubicBezTo>
                      <a:pt x="4898" y="0"/>
                      <a:pt x="5024" y="127"/>
                      <a:pt x="5024" y="283"/>
                    </a:cubicBezTo>
                    <a:lnTo>
                      <a:pt x="5024" y="1414"/>
                    </a:lnTo>
                    <a:cubicBezTo>
                      <a:pt x="5024" y="1570"/>
                      <a:pt x="4898" y="1696"/>
                      <a:pt x="4742" y="1696"/>
                    </a:cubicBezTo>
                    <a:lnTo>
                      <a:pt x="283" y="1696"/>
                    </a:lnTo>
                    <a:cubicBezTo>
                      <a:pt x="127" y="1696"/>
                      <a:pt x="0" y="1570"/>
                      <a:pt x="0" y="1414"/>
                    </a:cubicBez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7030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067" name="Picture 1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0" y="1706"/>
                <a:ext cx="37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" name="Picture 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0" y="1706"/>
                <a:ext cx="37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9" name="Picture 2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9" y="1708"/>
                <a:ext cx="38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0" name="Picture 2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9" y="1708"/>
                <a:ext cx="38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Freeform 23"/>
              <p:cNvSpPr>
                <a:spLocks/>
              </p:cNvSpPr>
              <p:nvPr/>
            </p:nvSpPr>
            <p:spPr bwMode="auto">
              <a:xfrm>
                <a:off x="3148" y="1715"/>
                <a:ext cx="335" cy="313"/>
              </a:xfrm>
              <a:custGeom>
                <a:avLst/>
                <a:gdLst>
                  <a:gd name="T0" fmla="*/ 0 w 9904"/>
                  <a:gd name="T1" fmla="*/ 1542 h 9248"/>
                  <a:gd name="T2" fmla="*/ 1542 w 9904"/>
                  <a:gd name="T3" fmla="*/ 0 h 9248"/>
                  <a:gd name="T4" fmla="*/ 8363 w 9904"/>
                  <a:gd name="T5" fmla="*/ 0 h 9248"/>
                  <a:gd name="T6" fmla="*/ 9904 w 9904"/>
                  <a:gd name="T7" fmla="*/ 1542 h 9248"/>
                  <a:gd name="T8" fmla="*/ 9904 w 9904"/>
                  <a:gd name="T9" fmla="*/ 7707 h 9248"/>
                  <a:gd name="T10" fmla="*/ 8363 w 9904"/>
                  <a:gd name="T11" fmla="*/ 9248 h 9248"/>
                  <a:gd name="T12" fmla="*/ 1542 w 9904"/>
                  <a:gd name="T13" fmla="*/ 9248 h 9248"/>
                  <a:gd name="T14" fmla="*/ 0 w 9904"/>
                  <a:gd name="T15" fmla="*/ 7707 h 9248"/>
                  <a:gd name="T16" fmla="*/ 0 w 9904"/>
                  <a:gd name="T17" fmla="*/ 1542 h 9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04" h="9248">
                    <a:moveTo>
                      <a:pt x="0" y="1542"/>
                    </a:moveTo>
                    <a:cubicBezTo>
                      <a:pt x="0" y="691"/>
                      <a:pt x="691" y="0"/>
                      <a:pt x="1542" y="0"/>
                    </a:cubicBezTo>
                    <a:lnTo>
                      <a:pt x="8363" y="0"/>
                    </a:lnTo>
                    <a:cubicBezTo>
                      <a:pt x="9214" y="0"/>
                      <a:pt x="9904" y="691"/>
                      <a:pt x="9904" y="1542"/>
                    </a:cubicBezTo>
                    <a:lnTo>
                      <a:pt x="9904" y="7707"/>
                    </a:lnTo>
                    <a:cubicBezTo>
                      <a:pt x="9904" y="8558"/>
                      <a:pt x="9214" y="9248"/>
                      <a:pt x="8363" y="9248"/>
                    </a:cubicBezTo>
                    <a:lnTo>
                      <a:pt x="1542" y="9248"/>
                    </a:lnTo>
                    <a:cubicBezTo>
                      <a:pt x="691" y="9248"/>
                      <a:pt x="0" y="8558"/>
                      <a:pt x="0" y="7707"/>
                    </a:cubicBezTo>
                    <a:lnTo>
                      <a:pt x="0" y="154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24"/>
              <p:cNvSpPr>
                <a:spLocks noChangeArrowheads="1"/>
              </p:cNvSpPr>
              <p:nvPr/>
            </p:nvSpPr>
            <p:spPr bwMode="auto">
              <a:xfrm>
                <a:off x="3173" y="1739"/>
                <a:ext cx="26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latin typeface="Calibri" pitchFamily="34" charset="0"/>
                    <a:cs typeface="Arial" pitchFamily="34" charset="0"/>
                  </a:rPr>
                  <a:t>Energy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25"/>
              <p:cNvSpPr>
                <a:spLocks noChangeArrowheads="1"/>
              </p:cNvSpPr>
              <p:nvPr/>
            </p:nvSpPr>
            <p:spPr bwMode="auto">
              <a:xfrm>
                <a:off x="3173" y="1832"/>
                <a:ext cx="31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latin typeface="Calibri" pitchFamily="34" charset="0"/>
                    <a:cs typeface="Arial" pitchFamily="34" charset="0"/>
                  </a:rPr>
                  <a:t>Services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74" name="Picture 26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2" y="1894"/>
                <a:ext cx="37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5" name="Picture 27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2" y="1894"/>
                <a:ext cx="37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6" name="Picture 28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1" y="1896"/>
                <a:ext cx="344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7" name="Picture 29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1" y="1896"/>
                <a:ext cx="344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Freeform 30"/>
              <p:cNvSpPr>
                <a:spLocks/>
              </p:cNvSpPr>
              <p:nvPr/>
            </p:nvSpPr>
            <p:spPr bwMode="auto">
              <a:xfrm>
                <a:off x="3550" y="1902"/>
                <a:ext cx="336" cy="314"/>
              </a:xfrm>
              <a:custGeom>
                <a:avLst/>
                <a:gdLst>
                  <a:gd name="T0" fmla="*/ 0 w 4952"/>
                  <a:gd name="T1" fmla="*/ 771 h 4624"/>
                  <a:gd name="T2" fmla="*/ 771 w 4952"/>
                  <a:gd name="T3" fmla="*/ 0 h 4624"/>
                  <a:gd name="T4" fmla="*/ 4182 w 4952"/>
                  <a:gd name="T5" fmla="*/ 0 h 4624"/>
                  <a:gd name="T6" fmla="*/ 4952 w 4952"/>
                  <a:gd name="T7" fmla="*/ 771 h 4624"/>
                  <a:gd name="T8" fmla="*/ 4952 w 4952"/>
                  <a:gd name="T9" fmla="*/ 3854 h 4624"/>
                  <a:gd name="T10" fmla="*/ 4182 w 4952"/>
                  <a:gd name="T11" fmla="*/ 4624 h 4624"/>
                  <a:gd name="T12" fmla="*/ 771 w 4952"/>
                  <a:gd name="T13" fmla="*/ 4624 h 4624"/>
                  <a:gd name="T14" fmla="*/ 0 w 4952"/>
                  <a:gd name="T15" fmla="*/ 3854 h 4624"/>
                  <a:gd name="T16" fmla="*/ 0 w 4952"/>
                  <a:gd name="T17" fmla="*/ 771 h 4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52" h="4624">
                    <a:moveTo>
                      <a:pt x="0" y="771"/>
                    </a:moveTo>
                    <a:cubicBezTo>
                      <a:pt x="0" y="346"/>
                      <a:pt x="346" y="0"/>
                      <a:pt x="771" y="0"/>
                    </a:cubicBezTo>
                    <a:lnTo>
                      <a:pt x="4182" y="0"/>
                    </a:lnTo>
                    <a:cubicBezTo>
                      <a:pt x="4607" y="0"/>
                      <a:pt x="4952" y="346"/>
                      <a:pt x="4952" y="771"/>
                    </a:cubicBezTo>
                    <a:lnTo>
                      <a:pt x="4952" y="3854"/>
                    </a:lnTo>
                    <a:cubicBezTo>
                      <a:pt x="4952" y="4279"/>
                      <a:pt x="4607" y="4624"/>
                      <a:pt x="4182" y="4624"/>
                    </a:cubicBezTo>
                    <a:lnTo>
                      <a:pt x="771" y="4624"/>
                    </a:lnTo>
                    <a:cubicBezTo>
                      <a:pt x="346" y="4624"/>
                      <a:pt x="0" y="4279"/>
                      <a:pt x="0" y="3854"/>
                    </a:cubicBezTo>
                    <a:lnTo>
                      <a:pt x="0" y="771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auto">
              <a:xfrm>
                <a:off x="3576" y="1927"/>
                <a:ext cx="25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latin typeface="Calibri" pitchFamily="34" charset="0"/>
                    <a:cs typeface="Arial" pitchFamily="34" charset="0"/>
                  </a:rPr>
                  <a:t>Useful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auto">
              <a:xfrm>
                <a:off x="3576" y="2019"/>
                <a:ext cx="26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latin typeface="Calibri" pitchFamily="34" charset="0"/>
                    <a:cs typeface="Arial" pitchFamily="34" charset="0"/>
                  </a:rPr>
                  <a:t>Energy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81" name="Picture 33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4" y="2092"/>
                <a:ext cx="372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2" name="Picture 34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4" y="2091"/>
                <a:ext cx="37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3" name="Picture 35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0" y="2087"/>
                <a:ext cx="386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4" name="Picture 36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0" y="2087"/>
                <a:ext cx="386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3953" y="2100"/>
                <a:ext cx="335" cy="313"/>
              </a:xfrm>
              <a:custGeom>
                <a:avLst/>
                <a:gdLst>
                  <a:gd name="T0" fmla="*/ 0 w 4952"/>
                  <a:gd name="T1" fmla="*/ 770 h 4616"/>
                  <a:gd name="T2" fmla="*/ 770 w 4952"/>
                  <a:gd name="T3" fmla="*/ 0 h 4616"/>
                  <a:gd name="T4" fmla="*/ 4183 w 4952"/>
                  <a:gd name="T5" fmla="*/ 0 h 4616"/>
                  <a:gd name="T6" fmla="*/ 4952 w 4952"/>
                  <a:gd name="T7" fmla="*/ 770 h 4616"/>
                  <a:gd name="T8" fmla="*/ 4952 w 4952"/>
                  <a:gd name="T9" fmla="*/ 3847 h 4616"/>
                  <a:gd name="T10" fmla="*/ 4183 w 4952"/>
                  <a:gd name="T11" fmla="*/ 4616 h 4616"/>
                  <a:gd name="T12" fmla="*/ 770 w 4952"/>
                  <a:gd name="T13" fmla="*/ 4616 h 4616"/>
                  <a:gd name="T14" fmla="*/ 0 w 4952"/>
                  <a:gd name="T15" fmla="*/ 3847 h 4616"/>
                  <a:gd name="T16" fmla="*/ 0 w 4952"/>
                  <a:gd name="T17" fmla="*/ 770 h 4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52" h="4616">
                    <a:moveTo>
                      <a:pt x="0" y="770"/>
                    </a:moveTo>
                    <a:cubicBezTo>
                      <a:pt x="0" y="345"/>
                      <a:pt x="345" y="0"/>
                      <a:pt x="770" y="0"/>
                    </a:cubicBezTo>
                    <a:lnTo>
                      <a:pt x="4183" y="0"/>
                    </a:lnTo>
                    <a:cubicBezTo>
                      <a:pt x="4608" y="0"/>
                      <a:pt x="4952" y="345"/>
                      <a:pt x="4952" y="770"/>
                    </a:cubicBezTo>
                    <a:lnTo>
                      <a:pt x="4952" y="3847"/>
                    </a:lnTo>
                    <a:cubicBezTo>
                      <a:pt x="4952" y="4272"/>
                      <a:pt x="4608" y="4616"/>
                      <a:pt x="4183" y="4616"/>
                    </a:cubicBezTo>
                    <a:lnTo>
                      <a:pt x="770" y="4616"/>
                    </a:lnTo>
                    <a:cubicBezTo>
                      <a:pt x="345" y="4616"/>
                      <a:pt x="0" y="4272"/>
                      <a:pt x="0" y="3847"/>
                    </a:cubicBezTo>
                    <a:lnTo>
                      <a:pt x="0" y="770"/>
                    </a:lnTo>
                    <a:close/>
                  </a:path>
                </a:pathLst>
              </a:custGeom>
              <a:solidFill>
                <a:srgbClr val="007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38"/>
              <p:cNvSpPr>
                <a:spLocks noChangeArrowheads="1"/>
              </p:cNvSpPr>
              <p:nvPr/>
            </p:nvSpPr>
            <p:spPr bwMode="auto">
              <a:xfrm>
                <a:off x="3984" y="2119"/>
                <a:ext cx="20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Final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39"/>
              <p:cNvSpPr>
                <a:spLocks noChangeArrowheads="1"/>
              </p:cNvSpPr>
              <p:nvPr/>
            </p:nvSpPr>
            <p:spPr bwMode="auto">
              <a:xfrm>
                <a:off x="3984" y="2210"/>
                <a:ext cx="26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Energy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40"/>
              <p:cNvSpPr>
                <a:spLocks noChangeArrowheads="1"/>
              </p:cNvSpPr>
              <p:nvPr/>
            </p:nvSpPr>
            <p:spPr bwMode="auto">
              <a:xfrm>
                <a:off x="3984" y="2302"/>
                <a:ext cx="311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Consum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41"/>
              <p:cNvSpPr>
                <a:spLocks noChangeArrowheads="1"/>
              </p:cNvSpPr>
              <p:nvPr/>
            </p:nvSpPr>
            <p:spPr bwMode="auto">
              <a:xfrm>
                <a:off x="4242" y="2332"/>
                <a:ext cx="3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090" name="Picture 4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6" y="2270"/>
                <a:ext cx="37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1" name="Picture 43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6" y="2270"/>
                <a:ext cx="372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2" name="Picture 44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" y="2272"/>
                <a:ext cx="381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3" name="Picture 45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5" y="2272"/>
                <a:ext cx="381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Freeform 46"/>
              <p:cNvSpPr>
                <a:spLocks/>
              </p:cNvSpPr>
              <p:nvPr/>
            </p:nvSpPr>
            <p:spPr bwMode="auto">
              <a:xfrm>
                <a:off x="4355" y="2279"/>
                <a:ext cx="335" cy="313"/>
              </a:xfrm>
              <a:custGeom>
                <a:avLst/>
                <a:gdLst>
                  <a:gd name="T0" fmla="*/ 0 w 4952"/>
                  <a:gd name="T1" fmla="*/ 771 h 4624"/>
                  <a:gd name="T2" fmla="*/ 771 w 4952"/>
                  <a:gd name="T3" fmla="*/ 0 h 4624"/>
                  <a:gd name="T4" fmla="*/ 4182 w 4952"/>
                  <a:gd name="T5" fmla="*/ 0 h 4624"/>
                  <a:gd name="T6" fmla="*/ 4952 w 4952"/>
                  <a:gd name="T7" fmla="*/ 771 h 4624"/>
                  <a:gd name="T8" fmla="*/ 4952 w 4952"/>
                  <a:gd name="T9" fmla="*/ 3854 h 4624"/>
                  <a:gd name="T10" fmla="*/ 4182 w 4952"/>
                  <a:gd name="T11" fmla="*/ 4624 h 4624"/>
                  <a:gd name="T12" fmla="*/ 771 w 4952"/>
                  <a:gd name="T13" fmla="*/ 4624 h 4624"/>
                  <a:gd name="T14" fmla="*/ 0 w 4952"/>
                  <a:gd name="T15" fmla="*/ 3854 h 4624"/>
                  <a:gd name="T16" fmla="*/ 0 w 4952"/>
                  <a:gd name="T17" fmla="*/ 771 h 4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52" h="4624">
                    <a:moveTo>
                      <a:pt x="0" y="771"/>
                    </a:moveTo>
                    <a:cubicBezTo>
                      <a:pt x="0" y="346"/>
                      <a:pt x="346" y="0"/>
                      <a:pt x="771" y="0"/>
                    </a:cubicBezTo>
                    <a:lnTo>
                      <a:pt x="4182" y="0"/>
                    </a:lnTo>
                    <a:cubicBezTo>
                      <a:pt x="4607" y="0"/>
                      <a:pt x="4952" y="346"/>
                      <a:pt x="4952" y="771"/>
                    </a:cubicBezTo>
                    <a:lnTo>
                      <a:pt x="4952" y="3854"/>
                    </a:lnTo>
                    <a:cubicBezTo>
                      <a:pt x="4952" y="4279"/>
                      <a:pt x="4607" y="4624"/>
                      <a:pt x="4182" y="4624"/>
                    </a:cubicBezTo>
                    <a:lnTo>
                      <a:pt x="771" y="4624"/>
                    </a:lnTo>
                    <a:cubicBezTo>
                      <a:pt x="346" y="4624"/>
                      <a:pt x="0" y="4279"/>
                      <a:pt x="0" y="3854"/>
                    </a:cubicBezTo>
                    <a:lnTo>
                      <a:pt x="0" y="771"/>
                    </a:lnTo>
                    <a:close/>
                  </a:path>
                </a:pathLst>
              </a:custGeom>
              <a:solidFill>
                <a:srgbClr val="00206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47"/>
              <p:cNvSpPr>
                <a:spLocks noChangeArrowheads="1"/>
              </p:cNvSpPr>
              <p:nvPr/>
            </p:nvSpPr>
            <p:spPr bwMode="auto">
              <a:xfrm>
                <a:off x="4380" y="2303"/>
                <a:ext cx="303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Primary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48"/>
              <p:cNvSpPr>
                <a:spLocks noChangeArrowheads="1"/>
              </p:cNvSpPr>
              <p:nvPr/>
            </p:nvSpPr>
            <p:spPr bwMode="auto">
              <a:xfrm>
                <a:off x="4380" y="2395"/>
                <a:ext cx="269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Energy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49"/>
              <p:cNvSpPr>
                <a:spLocks noChangeArrowheads="1"/>
              </p:cNvSpPr>
              <p:nvPr/>
            </p:nvSpPr>
            <p:spPr bwMode="auto">
              <a:xfrm>
                <a:off x="4380" y="2489"/>
                <a:ext cx="26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Supply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Freeform 50"/>
              <p:cNvSpPr>
                <a:spLocks/>
              </p:cNvSpPr>
              <p:nvPr/>
            </p:nvSpPr>
            <p:spPr bwMode="auto">
              <a:xfrm>
                <a:off x="3332" y="2028"/>
                <a:ext cx="218" cy="94"/>
              </a:xfrm>
              <a:custGeom>
                <a:avLst/>
                <a:gdLst>
                  <a:gd name="T0" fmla="*/ 0 w 6448"/>
                  <a:gd name="T1" fmla="*/ 0 h 2768"/>
                  <a:gd name="T2" fmla="*/ 0 w 6448"/>
                  <a:gd name="T3" fmla="*/ 1211 h 2768"/>
                  <a:gd name="T4" fmla="*/ 1211 w 6448"/>
                  <a:gd name="T5" fmla="*/ 2422 h 2768"/>
                  <a:gd name="T6" fmla="*/ 5756 w 6448"/>
                  <a:gd name="T7" fmla="*/ 2422 h 2768"/>
                  <a:gd name="T8" fmla="*/ 5756 w 6448"/>
                  <a:gd name="T9" fmla="*/ 2768 h 2768"/>
                  <a:gd name="T10" fmla="*/ 6448 w 6448"/>
                  <a:gd name="T11" fmla="*/ 2076 h 2768"/>
                  <a:gd name="T12" fmla="*/ 5756 w 6448"/>
                  <a:gd name="T13" fmla="*/ 1384 h 2768"/>
                  <a:gd name="T14" fmla="*/ 5756 w 6448"/>
                  <a:gd name="T15" fmla="*/ 1730 h 2768"/>
                  <a:gd name="T16" fmla="*/ 1211 w 6448"/>
                  <a:gd name="T17" fmla="*/ 1730 h 2768"/>
                  <a:gd name="T18" fmla="*/ 692 w 6448"/>
                  <a:gd name="T19" fmla="*/ 1211 h 2768"/>
                  <a:gd name="T20" fmla="*/ 692 w 6448"/>
                  <a:gd name="T21" fmla="*/ 0 h 2768"/>
                  <a:gd name="T22" fmla="*/ 0 w 6448"/>
                  <a:gd name="T23" fmla="*/ 0 h 2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48" h="2768">
                    <a:moveTo>
                      <a:pt x="0" y="0"/>
                    </a:moveTo>
                    <a:lnTo>
                      <a:pt x="0" y="1211"/>
                    </a:lnTo>
                    <a:cubicBezTo>
                      <a:pt x="0" y="1880"/>
                      <a:pt x="543" y="2422"/>
                      <a:pt x="1211" y="2422"/>
                    </a:cubicBezTo>
                    <a:lnTo>
                      <a:pt x="5756" y="2422"/>
                    </a:lnTo>
                    <a:lnTo>
                      <a:pt x="5756" y="2768"/>
                    </a:lnTo>
                    <a:lnTo>
                      <a:pt x="6448" y="2076"/>
                    </a:lnTo>
                    <a:lnTo>
                      <a:pt x="5756" y="1384"/>
                    </a:lnTo>
                    <a:lnTo>
                      <a:pt x="5756" y="1730"/>
                    </a:lnTo>
                    <a:lnTo>
                      <a:pt x="1211" y="1730"/>
                    </a:lnTo>
                    <a:cubicBezTo>
                      <a:pt x="925" y="1730"/>
                      <a:pt x="692" y="1498"/>
                      <a:pt x="692" y="1211"/>
                    </a:cubicBezTo>
                    <a:lnTo>
                      <a:pt x="6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B4E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51"/>
              <p:cNvSpPr>
                <a:spLocks/>
              </p:cNvSpPr>
              <p:nvPr/>
            </p:nvSpPr>
            <p:spPr bwMode="auto">
              <a:xfrm>
                <a:off x="4137" y="2413"/>
                <a:ext cx="218" cy="93"/>
              </a:xfrm>
              <a:custGeom>
                <a:avLst/>
                <a:gdLst>
                  <a:gd name="T0" fmla="*/ 0 w 3224"/>
                  <a:gd name="T1" fmla="*/ 0 h 1384"/>
                  <a:gd name="T2" fmla="*/ 0 w 3224"/>
                  <a:gd name="T3" fmla="*/ 606 h 1384"/>
                  <a:gd name="T4" fmla="*/ 606 w 3224"/>
                  <a:gd name="T5" fmla="*/ 1211 h 1384"/>
                  <a:gd name="T6" fmla="*/ 2878 w 3224"/>
                  <a:gd name="T7" fmla="*/ 1211 h 1384"/>
                  <a:gd name="T8" fmla="*/ 2878 w 3224"/>
                  <a:gd name="T9" fmla="*/ 1384 h 1384"/>
                  <a:gd name="T10" fmla="*/ 3224 w 3224"/>
                  <a:gd name="T11" fmla="*/ 1038 h 1384"/>
                  <a:gd name="T12" fmla="*/ 2878 w 3224"/>
                  <a:gd name="T13" fmla="*/ 692 h 1384"/>
                  <a:gd name="T14" fmla="*/ 2878 w 3224"/>
                  <a:gd name="T15" fmla="*/ 865 h 1384"/>
                  <a:gd name="T16" fmla="*/ 606 w 3224"/>
                  <a:gd name="T17" fmla="*/ 865 h 1384"/>
                  <a:gd name="T18" fmla="*/ 346 w 3224"/>
                  <a:gd name="T19" fmla="*/ 606 h 1384"/>
                  <a:gd name="T20" fmla="*/ 346 w 3224"/>
                  <a:gd name="T21" fmla="*/ 0 h 1384"/>
                  <a:gd name="T22" fmla="*/ 0 w 3224"/>
                  <a:gd name="T23" fmla="*/ 0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4" h="1384">
                    <a:moveTo>
                      <a:pt x="0" y="0"/>
                    </a:moveTo>
                    <a:lnTo>
                      <a:pt x="0" y="606"/>
                    </a:lnTo>
                    <a:cubicBezTo>
                      <a:pt x="0" y="940"/>
                      <a:pt x="272" y="1211"/>
                      <a:pt x="606" y="1211"/>
                    </a:cubicBezTo>
                    <a:lnTo>
                      <a:pt x="2878" y="1211"/>
                    </a:lnTo>
                    <a:lnTo>
                      <a:pt x="2878" y="1384"/>
                    </a:lnTo>
                    <a:lnTo>
                      <a:pt x="3224" y="1038"/>
                    </a:lnTo>
                    <a:lnTo>
                      <a:pt x="2878" y="692"/>
                    </a:lnTo>
                    <a:lnTo>
                      <a:pt x="2878" y="865"/>
                    </a:lnTo>
                    <a:lnTo>
                      <a:pt x="606" y="865"/>
                    </a:lnTo>
                    <a:cubicBezTo>
                      <a:pt x="463" y="865"/>
                      <a:pt x="346" y="749"/>
                      <a:pt x="346" y="606"/>
                    </a:cubicBezTo>
                    <a:lnTo>
                      <a:pt x="3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B4E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52"/>
              <p:cNvSpPr>
                <a:spLocks/>
              </p:cNvSpPr>
              <p:nvPr/>
            </p:nvSpPr>
            <p:spPr bwMode="auto">
              <a:xfrm>
                <a:off x="3734" y="2216"/>
                <a:ext cx="219" cy="94"/>
              </a:xfrm>
              <a:custGeom>
                <a:avLst/>
                <a:gdLst>
                  <a:gd name="T0" fmla="*/ 0 w 3224"/>
                  <a:gd name="T1" fmla="*/ 0 h 1384"/>
                  <a:gd name="T2" fmla="*/ 0 w 3224"/>
                  <a:gd name="T3" fmla="*/ 606 h 1384"/>
                  <a:gd name="T4" fmla="*/ 606 w 3224"/>
                  <a:gd name="T5" fmla="*/ 1211 h 1384"/>
                  <a:gd name="T6" fmla="*/ 2878 w 3224"/>
                  <a:gd name="T7" fmla="*/ 1211 h 1384"/>
                  <a:gd name="T8" fmla="*/ 2878 w 3224"/>
                  <a:gd name="T9" fmla="*/ 1384 h 1384"/>
                  <a:gd name="T10" fmla="*/ 3224 w 3224"/>
                  <a:gd name="T11" fmla="*/ 1038 h 1384"/>
                  <a:gd name="T12" fmla="*/ 2878 w 3224"/>
                  <a:gd name="T13" fmla="*/ 692 h 1384"/>
                  <a:gd name="T14" fmla="*/ 2878 w 3224"/>
                  <a:gd name="T15" fmla="*/ 865 h 1384"/>
                  <a:gd name="T16" fmla="*/ 606 w 3224"/>
                  <a:gd name="T17" fmla="*/ 865 h 1384"/>
                  <a:gd name="T18" fmla="*/ 346 w 3224"/>
                  <a:gd name="T19" fmla="*/ 606 h 1384"/>
                  <a:gd name="T20" fmla="*/ 346 w 3224"/>
                  <a:gd name="T21" fmla="*/ 0 h 1384"/>
                  <a:gd name="T22" fmla="*/ 0 w 3224"/>
                  <a:gd name="T23" fmla="*/ 0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24" h="1384">
                    <a:moveTo>
                      <a:pt x="0" y="0"/>
                    </a:moveTo>
                    <a:lnTo>
                      <a:pt x="0" y="606"/>
                    </a:lnTo>
                    <a:cubicBezTo>
                      <a:pt x="0" y="940"/>
                      <a:pt x="272" y="1211"/>
                      <a:pt x="606" y="1211"/>
                    </a:cubicBezTo>
                    <a:lnTo>
                      <a:pt x="2878" y="1211"/>
                    </a:lnTo>
                    <a:lnTo>
                      <a:pt x="2878" y="1384"/>
                    </a:lnTo>
                    <a:lnTo>
                      <a:pt x="3224" y="1038"/>
                    </a:lnTo>
                    <a:lnTo>
                      <a:pt x="2878" y="692"/>
                    </a:lnTo>
                    <a:lnTo>
                      <a:pt x="2878" y="865"/>
                    </a:lnTo>
                    <a:lnTo>
                      <a:pt x="606" y="865"/>
                    </a:lnTo>
                    <a:cubicBezTo>
                      <a:pt x="463" y="865"/>
                      <a:pt x="346" y="749"/>
                      <a:pt x="346" y="606"/>
                    </a:cubicBezTo>
                    <a:lnTo>
                      <a:pt x="3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B4E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101" name="Picture 53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8" y="1640"/>
                <a:ext cx="1722" cy="1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02" name="Picture 5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8" y="1640"/>
                <a:ext cx="1722" cy="1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8" name="Freeform 55"/>
              <p:cNvSpPr>
                <a:spLocks/>
              </p:cNvSpPr>
              <p:nvPr/>
            </p:nvSpPr>
            <p:spPr bwMode="auto">
              <a:xfrm>
                <a:off x="3081" y="1652"/>
                <a:ext cx="1676" cy="1001"/>
              </a:xfrm>
              <a:custGeom>
                <a:avLst/>
                <a:gdLst>
                  <a:gd name="T0" fmla="*/ 0 w 12384"/>
                  <a:gd name="T1" fmla="*/ 1229 h 7372"/>
                  <a:gd name="T2" fmla="*/ 1229 w 12384"/>
                  <a:gd name="T3" fmla="*/ 0 h 7372"/>
                  <a:gd name="T4" fmla="*/ 11156 w 12384"/>
                  <a:gd name="T5" fmla="*/ 0 h 7372"/>
                  <a:gd name="T6" fmla="*/ 12384 w 12384"/>
                  <a:gd name="T7" fmla="*/ 1229 h 7372"/>
                  <a:gd name="T8" fmla="*/ 12384 w 12384"/>
                  <a:gd name="T9" fmla="*/ 6144 h 7372"/>
                  <a:gd name="T10" fmla="*/ 11156 w 12384"/>
                  <a:gd name="T11" fmla="*/ 7372 h 7372"/>
                  <a:gd name="T12" fmla="*/ 1229 w 12384"/>
                  <a:gd name="T13" fmla="*/ 7372 h 7372"/>
                  <a:gd name="T14" fmla="*/ 0 w 12384"/>
                  <a:gd name="T15" fmla="*/ 6144 h 7372"/>
                  <a:gd name="T16" fmla="*/ 0 w 12384"/>
                  <a:gd name="T17" fmla="*/ 1229 h 7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84" h="7372">
                    <a:moveTo>
                      <a:pt x="0" y="1229"/>
                    </a:moveTo>
                    <a:cubicBezTo>
                      <a:pt x="0" y="551"/>
                      <a:pt x="551" y="0"/>
                      <a:pt x="1229" y="0"/>
                    </a:cubicBezTo>
                    <a:lnTo>
                      <a:pt x="11156" y="0"/>
                    </a:lnTo>
                    <a:cubicBezTo>
                      <a:pt x="11834" y="0"/>
                      <a:pt x="12384" y="551"/>
                      <a:pt x="12384" y="1229"/>
                    </a:cubicBezTo>
                    <a:lnTo>
                      <a:pt x="12384" y="6144"/>
                    </a:lnTo>
                    <a:cubicBezTo>
                      <a:pt x="12384" y="6822"/>
                      <a:pt x="11834" y="7372"/>
                      <a:pt x="11156" y="7372"/>
                    </a:cubicBezTo>
                    <a:lnTo>
                      <a:pt x="1229" y="7372"/>
                    </a:lnTo>
                    <a:cubicBezTo>
                      <a:pt x="551" y="7372"/>
                      <a:pt x="0" y="6822"/>
                      <a:pt x="0" y="6144"/>
                    </a:cubicBezTo>
                    <a:lnTo>
                      <a:pt x="0" y="1229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" name="Rectangle 56"/>
              <p:cNvSpPr>
                <a:spLocks noChangeArrowheads="1"/>
              </p:cNvSpPr>
              <p:nvPr/>
            </p:nvSpPr>
            <p:spPr bwMode="auto">
              <a:xfrm>
                <a:off x="3776" y="1698"/>
                <a:ext cx="980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latin typeface="Calibri" pitchFamily="34" charset="0"/>
                    <a:cs typeface="Arial" pitchFamily="34" charset="0"/>
                  </a:rPr>
                  <a:t>Energy System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1" name="Rectangle 57"/>
              <p:cNvSpPr>
                <a:spLocks noChangeArrowheads="1"/>
              </p:cNvSpPr>
              <p:nvPr/>
            </p:nvSpPr>
            <p:spPr bwMode="auto">
              <a:xfrm>
                <a:off x="4031" y="1872"/>
                <a:ext cx="691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latin typeface="Calibri" pitchFamily="34" charset="0"/>
                    <a:cs typeface="Arial" pitchFamily="34" charset="0"/>
                  </a:rPr>
                  <a:t>Cascade Structure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2" name="Rectangle 58"/>
              <p:cNvSpPr>
                <a:spLocks noChangeArrowheads="1"/>
              </p:cNvSpPr>
              <p:nvPr/>
            </p:nvSpPr>
            <p:spPr bwMode="auto">
              <a:xfrm>
                <a:off x="4998" y="1815"/>
                <a:ext cx="506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Innovations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107" name="Picture 59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4" y="2029"/>
                <a:ext cx="71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08" name="Picture 60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4" y="2029"/>
                <a:ext cx="71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3" name="Freeform 61"/>
              <p:cNvSpPr>
                <a:spLocks/>
              </p:cNvSpPr>
              <p:nvPr/>
            </p:nvSpPr>
            <p:spPr bwMode="auto">
              <a:xfrm>
                <a:off x="4892" y="2038"/>
                <a:ext cx="680" cy="229"/>
              </a:xfrm>
              <a:custGeom>
                <a:avLst/>
                <a:gdLst>
                  <a:gd name="T0" fmla="*/ 0 w 5024"/>
                  <a:gd name="T1" fmla="*/ 282 h 1692"/>
                  <a:gd name="T2" fmla="*/ 282 w 5024"/>
                  <a:gd name="T3" fmla="*/ 0 h 1692"/>
                  <a:gd name="T4" fmla="*/ 4742 w 5024"/>
                  <a:gd name="T5" fmla="*/ 0 h 1692"/>
                  <a:gd name="T6" fmla="*/ 5024 w 5024"/>
                  <a:gd name="T7" fmla="*/ 282 h 1692"/>
                  <a:gd name="T8" fmla="*/ 5024 w 5024"/>
                  <a:gd name="T9" fmla="*/ 1410 h 1692"/>
                  <a:gd name="T10" fmla="*/ 4742 w 5024"/>
                  <a:gd name="T11" fmla="*/ 1692 h 1692"/>
                  <a:gd name="T12" fmla="*/ 282 w 5024"/>
                  <a:gd name="T13" fmla="*/ 1692 h 1692"/>
                  <a:gd name="T14" fmla="*/ 0 w 5024"/>
                  <a:gd name="T15" fmla="*/ 1410 h 1692"/>
                  <a:gd name="T16" fmla="*/ 0 w 5024"/>
                  <a:gd name="T17" fmla="*/ 282 h 1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24" h="1692">
                    <a:moveTo>
                      <a:pt x="0" y="282"/>
                    </a:moveTo>
                    <a:cubicBezTo>
                      <a:pt x="0" y="127"/>
                      <a:pt x="127" y="0"/>
                      <a:pt x="282" y="0"/>
                    </a:cubicBezTo>
                    <a:lnTo>
                      <a:pt x="4742" y="0"/>
                    </a:lnTo>
                    <a:cubicBezTo>
                      <a:pt x="4898" y="0"/>
                      <a:pt x="5024" y="127"/>
                      <a:pt x="5024" y="282"/>
                    </a:cubicBezTo>
                    <a:lnTo>
                      <a:pt x="5024" y="1410"/>
                    </a:lnTo>
                    <a:cubicBezTo>
                      <a:pt x="5024" y="1566"/>
                      <a:pt x="4898" y="1692"/>
                      <a:pt x="4742" y="1692"/>
                    </a:cubicBezTo>
                    <a:lnTo>
                      <a:pt x="282" y="1692"/>
                    </a:lnTo>
                    <a:cubicBezTo>
                      <a:pt x="127" y="1692"/>
                      <a:pt x="0" y="1566"/>
                      <a:pt x="0" y="1410"/>
                    </a:cubicBezTo>
                    <a:lnTo>
                      <a:pt x="0" y="282"/>
                    </a:lnTo>
                    <a:close/>
                  </a:path>
                </a:pathLst>
              </a:custGeom>
              <a:solidFill>
                <a:srgbClr val="7030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110" name="Picture 62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4" y="2312"/>
                <a:ext cx="71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" name="Picture 63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4" y="2312"/>
                <a:ext cx="71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4" name="Freeform 64"/>
              <p:cNvSpPr>
                <a:spLocks/>
              </p:cNvSpPr>
              <p:nvPr/>
            </p:nvSpPr>
            <p:spPr bwMode="auto">
              <a:xfrm>
                <a:off x="4892" y="2320"/>
                <a:ext cx="680" cy="230"/>
              </a:xfrm>
              <a:custGeom>
                <a:avLst/>
                <a:gdLst>
                  <a:gd name="T0" fmla="*/ 0 w 5024"/>
                  <a:gd name="T1" fmla="*/ 283 h 1696"/>
                  <a:gd name="T2" fmla="*/ 283 w 5024"/>
                  <a:gd name="T3" fmla="*/ 0 h 1696"/>
                  <a:gd name="T4" fmla="*/ 4742 w 5024"/>
                  <a:gd name="T5" fmla="*/ 0 h 1696"/>
                  <a:gd name="T6" fmla="*/ 5024 w 5024"/>
                  <a:gd name="T7" fmla="*/ 283 h 1696"/>
                  <a:gd name="T8" fmla="*/ 5024 w 5024"/>
                  <a:gd name="T9" fmla="*/ 1414 h 1696"/>
                  <a:gd name="T10" fmla="*/ 4742 w 5024"/>
                  <a:gd name="T11" fmla="*/ 1696 h 1696"/>
                  <a:gd name="T12" fmla="*/ 283 w 5024"/>
                  <a:gd name="T13" fmla="*/ 1696 h 1696"/>
                  <a:gd name="T14" fmla="*/ 0 w 5024"/>
                  <a:gd name="T15" fmla="*/ 1414 h 1696"/>
                  <a:gd name="T16" fmla="*/ 0 w 5024"/>
                  <a:gd name="T17" fmla="*/ 283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24" h="1696">
                    <a:moveTo>
                      <a:pt x="0" y="283"/>
                    </a:moveTo>
                    <a:cubicBezTo>
                      <a:pt x="0" y="127"/>
                      <a:pt x="127" y="0"/>
                      <a:pt x="283" y="0"/>
                    </a:cubicBezTo>
                    <a:lnTo>
                      <a:pt x="4742" y="0"/>
                    </a:lnTo>
                    <a:cubicBezTo>
                      <a:pt x="4898" y="0"/>
                      <a:pt x="5024" y="127"/>
                      <a:pt x="5024" y="283"/>
                    </a:cubicBezTo>
                    <a:lnTo>
                      <a:pt x="5024" y="1414"/>
                    </a:lnTo>
                    <a:cubicBezTo>
                      <a:pt x="5024" y="1570"/>
                      <a:pt x="4898" y="1696"/>
                      <a:pt x="4742" y="1696"/>
                    </a:cubicBezTo>
                    <a:lnTo>
                      <a:pt x="283" y="1696"/>
                    </a:lnTo>
                    <a:cubicBezTo>
                      <a:pt x="127" y="1696"/>
                      <a:pt x="0" y="1570"/>
                      <a:pt x="0" y="1414"/>
                    </a:cubicBez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7030A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Rectangle 65"/>
              <p:cNvSpPr>
                <a:spLocks noChangeArrowheads="1"/>
              </p:cNvSpPr>
              <p:nvPr/>
            </p:nvSpPr>
            <p:spPr bwMode="auto">
              <a:xfrm>
                <a:off x="5011" y="2082"/>
                <a:ext cx="48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Institutions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0" name="Rectangle 66"/>
              <p:cNvSpPr>
                <a:spLocks noChangeArrowheads="1"/>
              </p:cNvSpPr>
              <p:nvPr/>
            </p:nvSpPr>
            <p:spPr bwMode="auto">
              <a:xfrm>
                <a:off x="5011" y="2369"/>
                <a:ext cx="519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Instruments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1" name="Freeform 67"/>
              <p:cNvSpPr>
                <a:spLocks/>
              </p:cNvSpPr>
              <p:nvPr/>
            </p:nvSpPr>
            <p:spPr bwMode="auto">
              <a:xfrm>
                <a:off x="2946" y="2271"/>
                <a:ext cx="133" cy="55"/>
              </a:xfrm>
              <a:custGeom>
                <a:avLst/>
                <a:gdLst>
                  <a:gd name="T0" fmla="*/ 0 w 133"/>
                  <a:gd name="T1" fmla="*/ 28 h 55"/>
                  <a:gd name="T2" fmla="*/ 27 w 133"/>
                  <a:gd name="T3" fmla="*/ 0 h 55"/>
                  <a:gd name="T4" fmla="*/ 27 w 133"/>
                  <a:gd name="T5" fmla="*/ 14 h 55"/>
                  <a:gd name="T6" fmla="*/ 106 w 133"/>
                  <a:gd name="T7" fmla="*/ 14 h 55"/>
                  <a:gd name="T8" fmla="*/ 106 w 133"/>
                  <a:gd name="T9" fmla="*/ 0 h 55"/>
                  <a:gd name="T10" fmla="*/ 133 w 133"/>
                  <a:gd name="T11" fmla="*/ 28 h 55"/>
                  <a:gd name="T12" fmla="*/ 106 w 133"/>
                  <a:gd name="T13" fmla="*/ 55 h 55"/>
                  <a:gd name="T14" fmla="*/ 106 w 133"/>
                  <a:gd name="T15" fmla="*/ 41 h 55"/>
                  <a:gd name="T16" fmla="*/ 27 w 133"/>
                  <a:gd name="T17" fmla="*/ 41 h 55"/>
                  <a:gd name="T18" fmla="*/ 27 w 133"/>
                  <a:gd name="T19" fmla="*/ 55 h 55"/>
                  <a:gd name="T20" fmla="*/ 0 w 133"/>
                  <a:gd name="T21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3" h="55">
                    <a:moveTo>
                      <a:pt x="0" y="28"/>
                    </a:moveTo>
                    <a:lnTo>
                      <a:pt x="27" y="0"/>
                    </a:lnTo>
                    <a:lnTo>
                      <a:pt x="27" y="14"/>
                    </a:lnTo>
                    <a:lnTo>
                      <a:pt x="106" y="14"/>
                    </a:lnTo>
                    <a:lnTo>
                      <a:pt x="106" y="0"/>
                    </a:lnTo>
                    <a:lnTo>
                      <a:pt x="133" y="28"/>
                    </a:lnTo>
                    <a:lnTo>
                      <a:pt x="106" y="55"/>
                    </a:lnTo>
                    <a:lnTo>
                      <a:pt x="106" y="41"/>
                    </a:lnTo>
                    <a:lnTo>
                      <a:pt x="27" y="41"/>
                    </a:lnTo>
                    <a:lnTo>
                      <a:pt x="27" y="5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Freeform 68"/>
              <p:cNvSpPr>
                <a:spLocks/>
              </p:cNvSpPr>
              <p:nvPr/>
            </p:nvSpPr>
            <p:spPr bwMode="auto">
              <a:xfrm>
                <a:off x="2939" y="1963"/>
                <a:ext cx="133" cy="54"/>
              </a:xfrm>
              <a:custGeom>
                <a:avLst/>
                <a:gdLst>
                  <a:gd name="T0" fmla="*/ 0 w 133"/>
                  <a:gd name="T1" fmla="*/ 27 h 54"/>
                  <a:gd name="T2" fmla="*/ 27 w 133"/>
                  <a:gd name="T3" fmla="*/ 0 h 54"/>
                  <a:gd name="T4" fmla="*/ 27 w 133"/>
                  <a:gd name="T5" fmla="*/ 14 h 54"/>
                  <a:gd name="T6" fmla="*/ 106 w 133"/>
                  <a:gd name="T7" fmla="*/ 14 h 54"/>
                  <a:gd name="T8" fmla="*/ 106 w 133"/>
                  <a:gd name="T9" fmla="*/ 0 h 54"/>
                  <a:gd name="T10" fmla="*/ 133 w 133"/>
                  <a:gd name="T11" fmla="*/ 27 h 54"/>
                  <a:gd name="T12" fmla="*/ 106 w 133"/>
                  <a:gd name="T13" fmla="*/ 54 h 54"/>
                  <a:gd name="T14" fmla="*/ 106 w 133"/>
                  <a:gd name="T15" fmla="*/ 41 h 54"/>
                  <a:gd name="T16" fmla="*/ 27 w 133"/>
                  <a:gd name="T17" fmla="*/ 41 h 54"/>
                  <a:gd name="T18" fmla="*/ 27 w 133"/>
                  <a:gd name="T19" fmla="*/ 54 h 54"/>
                  <a:gd name="T20" fmla="*/ 0 w 133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3" h="54">
                    <a:moveTo>
                      <a:pt x="0" y="27"/>
                    </a:moveTo>
                    <a:lnTo>
                      <a:pt x="27" y="0"/>
                    </a:lnTo>
                    <a:lnTo>
                      <a:pt x="27" y="14"/>
                    </a:lnTo>
                    <a:lnTo>
                      <a:pt x="106" y="14"/>
                    </a:lnTo>
                    <a:lnTo>
                      <a:pt x="106" y="0"/>
                    </a:lnTo>
                    <a:lnTo>
                      <a:pt x="133" y="27"/>
                    </a:lnTo>
                    <a:lnTo>
                      <a:pt x="106" y="54"/>
                    </a:lnTo>
                    <a:lnTo>
                      <a:pt x="106" y="41"/>
                    </a:lnTo>
                    <a:lnTo>
                      <a:pt x="27" y="41"/>
                    </a:lnTo>
                    <a:lnTo>
                      <a:pt x="27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Freeform 69"/>
              <p:cNvSpPr>
                <a:spLocks/>
              </p:cNvSpPr>
              <p:nvPr/>
            </p:nvSpPr>
            <p:spPr bwMode="auto">
              <a:xfrm>
                <a:off x="4767" y="2125"/>
                <a:ext cx="130" cy="55"/>
              </a:xfrm>
              <a:custGeom>
                <a:avLst/>
                <a:gdLst>
                  <a:gd name="T0" fmla="*/ 0 w 130"/>
                  <a:gd name="T1" fmla="*/ 28 h 55"/>
                  <a:gd name="T2" fmla="*/ 27 w 130"/>
                  <a:gd name="T3" fmla="*/ 0 h 55"/>
                  <a:gd name="T4" fmla="*/ 27 w 130"/>
                  <a:gd name="T5" fmla="*/ 14 h 55"/>
                  <a:gd name="T6" fmla="*/ 103 w 130"/>
                  <a:gd name="T7" fmla="*/ 14 h 55"/>
                  <a:gd name="T8" fmla="*/ 103 w 130"/>
                  <a:gd name="T9" fmla="*/ 0 h 55"/>
                  <a:gd name="T10" fmla="*/ 130 w 130"/>
                  <a:gd name="T11" fmla="*/ 28 h 55"/>
                  <a:gd name="T12" fmla="*/ 103 w 130"/>
                  <a:gd name="T13" fmla="*/ 55 h 55"/>
                  <a:gd name="T14" fmla="*/ 103 w 130"/>
                  <a:gd name="T15" fmla="*/ 41 h 55"/>
                  <a:gd name="T16" fmla="*/ 27 w 130"/>
                  <a:gd name="T17" fmla="*/ 41 h 55"/>
                  <a:gd name="T18" fmla="*/ 27 w 130"/>
                  <a:gd name="T19" fmla="*/ 55 h 55"/>
                  <a:gd name="T20" fmla="*/ 0 w 130"/>
                  <a:gd name="T21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0" h="55">
                    <a:moveTo>
                      <a:pt x="0" y="28"/>
                    </a:moveTo>
                    <a:lnTo>
                      <a:pt x="27" y="0"/>
                    </a:lnTo>
                    <a:lnTo>
                      <a:pt x="27" y="14"/>
                    </a:lnTo>
                    <a:lnTo>
                      <a:pt x="103" y="14"/>
                    </a:lnTo>
                    <a:lnTo>
                      <a:pt x="103" y="0"/>
                    </a:lnTo>
                    <a:lnTo>
                      <a:pt x="130" y="28"/>
                    </a:lnTo>
                    <a:lnTo>
                      <a:pt x="103" y="55"/>
                    </a:lnTo>
                    <a:lnTo>
                      <a:pt x="103" y="41"/>
                    </a:lnTo>
                    <a:lnTo>
                      <a:pt x="27" y="41"/>
                    </a:lnTo>
                    <a:lnTo>
                      <a:pt x="27" y="5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6" name="Freeform 70"/>
              <p:cNvSpPr>
                <a:spLocks/>
              </p:cNvSpPr>
              <p:nvPr/>
            </p:nvSpPr>
            <p:spPr bwMode="auto">
              <a:xfrm>
                <a:off x="4762" y="2398"/>
                <a:ext cx="130" cy="54"/>
              </a:xfrm>
              <a:custGeom>
                <a:avLst/>
                <a:gdLst>
                  <a:gd name="T0" fmla="*/ 0 w 130"/>
                  <a:gd name="T1" fmla="*/ 27 h 54"/>
                  <a:gd name="T2" fmla="*/ 27 w 130"/>
                  <a:gd name="T3" fmla="*/ 0 h 54"/>
                  <a:gd name="T4" fmla="*/ 27 w 130"/>
                  <a:gd name="T5" fmla="*/ 13 h 54"/>
                  <a:gd name="T6" fmla="*/ 103 w 130"/>
                  <a:gd name="T7" fmla="*/ 13 h 54"/>
                  <a:gd name="T8" fmla="*/ 103 w 130"/>
                  <a:gd name="T9" fmla="*/ 0 h 54"/>
                  <a:gd name="T10" fmla="*/ 130 w 130"/>
                  <a:gd name="T11" fmla="*/ 27 h 54"/>
                  <a:gd name="T12" fmla="*/ 103 w 130"/>
                  <a:gd name="T13" fmla="*/ 54 h 54"/>
                  <a:gd name="T14" fmla="*/ 103 w 130"/>
                  <a:gd name="T15" fmla="*/ 41 h 54"/>
                  <a:gd name="T16" fmla="*/ 27 w 130"/>
                  <a:gd name="T17" fmla="*/ 41 h 54"/>
                  <a:gd name="T18" fmla="*/ 27 w 130"/>
                  <a:gd name="T19" fmla="*/ 54 h 54"/>
                  <a:gd name="T20" fmla="*/ 0 w 130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0" h="54">
                    <a:moveTo>
                      <a:pt x="0" y="27"/>
                    </a:moveTo>
                    <a:lnTo>
                      <a:pt x="27" y="0"/>
                    </a:lnTo>
                    <a:lnTo>
                      <a:pt x="27" y="13"/>
                    </a:lnTo>
                    <a:lnTo>
                      <a:pt x="103" y="13"/>
                    </a:lnTo>
                    <a:lnTo>
                      <a:pt x="103" y="0"/>
                    </a:lnTo>
                    <a:lnTo>
                      <a:pt x="130" y="27"/>
                    </a:lnTo>
                    <a:lnTo>
                      <a:pt x="103" y="54"/>
                    </a:lnTo>
                    <a:lnTo>
                      <a:pt x="103" y="41"/>
                    </a:lnTo>
                    <a:lnTo>
                      <a:pt x="27" y="41"/>
                    </a:lnTo>
                    <a:lnTo>
                      <a:pt x="27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Freeform 71"/>
              <p:cNvSpPr>
                <a:spLocks/>
              </p:cNvSpPr>
              <p:nvPr/>
            </p:nvSpPr>
            <p:spPr bwMode="auto">
              <a:xfrm>
                <a:off x="4762" y="1852"/>
                <a:ext cx="130" cy="54"/>
              </a:xfrm>
              <a:custGeom>
                <a:avLst/>
                <a:gdLst>
                  <a:gd name="T0" fmla="*/ 0 w 130"/>
                  <a:gd name="T1" fmla="*/ 27 h 54"/>
                  <a:gd name="T2" fmla="*/ 27 w 130"/>
                  <a:gd name="T3" fmla="*/ 0 h 54"/>
                  <a:gd name="T4" fmla="*/ 27 w 130"/>
                  <a:gd name="T5" fmla="*/ 13 h 54"/>
                  <a:gd name="T6" fmla="*/ 103 w 130"/>
                  <a:gd name="T7" fmla="*/ 13 h 54"/>
                  <a:gd name="T8" fmla="*/ 103 w 130"/>
                  <a:gd name="T9" fmla="*/ 0 h 54"/>
                  <a:gd name="T10" fmla="*/ 130 w 130"/>
                  <a:gd name="T11" fmla="*/ 27 h 54"/>
                  <a:gd name="T12" fmla="*/ 103 w 130"/>
                  <a:gd name="T13" fmla="*/ 54 h 54"/>
                  <a:gd name="T14" fmla="*/ 103 w 130"/>
                  <a:gd name="T15" fmla="*/ 41 h 54"/>
                  <a:gd name="T16" fmla="*/ 27 w 130"/>
                  <a:gd name="T17" fmla="*/ 41 h 54"/>
                  <a:gd name="T18" fmla="*/ 27 w 130"/>
                  <a:gd name="T19" fmla="*/ 54 h 54"/>
                  <a:gd name="T20" fmla="*/ 0 w 130"/>
                  <a:gd name="T21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0" h="54">
                    <a:moveTo>
                      <a:pt x="0" y="27"/>
                    </a:moveTo>
                    <a:lnTo>
                      <a:pt x="27" y="0"/>
                    </a:lnTo>
                    <a:lnTo>
                      <a:pt x="27" y="13"/>
                    </a:lnTo>
                    <a:lnTo>
                      <a:pt x="103" y="13"/>
                    </a:lnTo>
                    <a:lnTo>
                      <a:pt x="103" y="0"/>
                    </a:lnTo>
                    <a:lnTo>
                      <a:pt x="130" y="27"/>
                    </a:lnTo>
                    <a:lnTo>
                      <a:pt x="103" y="54"/>
                    </a:lnTo>
                    <a:lnTo>
                      <a:pt x="103" y="41"/>
                    </a:lnTo>
                    <a:lnTo>
                      <a:pt x="27" y="41"/>
                    </a:lnTo>
                    <a:lnTo>
                      <a:pt x="27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3" name="Rectangle 4"/>
          <p:cNvSpPr txBox="1">
            <a:spLocks noChangeArrowheads="1"/>
          </p:cNvSpPr>
          <p:nvPr/>
        </p:nvSpPr>
        <p:spPr bwMode="auto">
          <a:xfrm>
            <a:off x="467544" y="1538999"/>
            <a:ext cx="2736304" cy="155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2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Mechanisms can be “overlapping”</a:t>
            </a:r>
          </a:p>
          <a:p>
            <a:pPr lvl="1"/>
            <a:r>
              <a:rPr lang="en-US" dirty="0"/>
              <a:t>E.g. a carbon price and renewables </a:t>
            </a:r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74" name="Rectangle 4"/>
          <p:cNvSpPr txBox="1">
            <a:spLocks noChangeArrowheads="1"/>
          </p:cNvSpPr>
          <p:nvPr/>
        </p:nvSpPr>
        <p:spPr bwMode="auto">
          <a:xfrm>
            <a:off x="467544" y="4005064"/>
            <a:ext cx="7146586" cy="9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2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This </a:t>
            </a:r>
            <a:r>
              <a:rPr lang="en-US" dirty="0"/>
              <a:t>is another reason for separating the representation of structures from mechanisms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55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86" y="2259202"/>
            <a:ext cx="8435280" cy="246594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Guideline 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Observe the interaction between</a:t>
            </a:r>
            <a:br>
              <a:rPr lang="en-US" dirty="0" smtClean="0"/>
            </a:br>
            <a:r>
              <a:rPr lang="en-US" dirty="0" smtClean="0"/>
              <a:t>stocks and flows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80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6138" y="116632"/>
            <a:ext cx="8068408" cy="827088"/>
          </a:xfrm>
        </p:spPr>
        <p:txBody>
          <a:bodyPr>
            <a:normAutofit fontScale="90000"/>
          </a:bodyPr>
          <a:lstStyle/>
          <a:p>
            <a:r>
              <a:rPr lang="en-US" dirty="0"/>
              <a:t>Stocks and flows interact on all stages</a:t>
            </a:r>
            <a:br>
              <a:rPr lang="en-US" dirty="0"/>
            </a:br>
            <a:r>
              <a:rPr lang="en-US" dirty="0"/>
              <a:t>of the cascade of the energy system</a:t>
            </a:r>
            <a:endParaRPr lang="en-GB" altLang="en-US" dirty="0" smtClean="0"/>
          </a:p>
        </p:txBody>
      </p:sp>
      <p:cxnSp>
        <p:nvCxnSpPr>
          <p:cNvPr id="15364" name="Straight Connector 5"/>
          <p:cNvCxnSpPr>
            <a:cxnSpLocks noChangeShapeType="1"/>
          </p:cNvCxnSpPr>
          <p:nvPr/>
        </p:nvCxnSpPr>
        <p:spPr bwMode="auto">
          <a:xfrm rot="5400000">
            <a:off x="3096480" y="3109913"/>
            <a:ext cx="338772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790343" y="4211638"/>
            <a:ext cx="4101611" cy="0"/>
          </a:xfrm>
          <a:prstGeom prst="line">
            <a:avLst/>
          </a:prstGeom>
          <a:solidFill>
            <a:srgbClr val="E3BEFF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Arc 10"/>
          <p:cNvSpPr/>
          <p:nvPr/>
        </p:nvSpPr>
        <p:spPr bwMode="auto">
          <a:xfrm flipH="1" flipV="1">
            <a:off x="5087815" y="-1300163"/>
            <a:ext cx="6882912" cy="5937251"/>
          </a:xfrm>
          <a:prstGeom prst="arc">
            <a:avLst>
              <a:gd name="adj1" fmla="val 16079731"/>
              <a:gd name="adj2" fmla="val 0"/>
            </a:avLst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5432182" y="2201863"/>
            <a:ext cx="17321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1800" dirty="0"/>
              <a:t>thermal </a:t>
            </a:r>
            <a:r>
              <a:rPr lang="en-US" altLang="en-US" sz="1800" dirty="0" smtClean="0"/>
              <a:t>energy service</a:t>
            </a:r>
            <a:endParaRPr lang="en-US" altLang="en-US" sz="1800" dirty="0"/>
          </a:p>
        </p:txBody>
      </p:sp>
      <p:cxnSp>
        <p:nvCxnSpPr>
          <p:cNvPr id="15368" name="Straight Connector 13"/>
          <p:cNvCxnSpPr>
            <a:cxnSpLocks noChangeShapeType="1"/>
          </p:cNvCxnSpPr>
          <p:nvPr/>
        </p:nvCxnSpPr>
        <p:spPr bwMode="auto">
          <a:xfrm>
            <a:off x="4576397" y="3979863"/>
            <a:ext cx="0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Straight Connector 21"/>
          <p:cNvCxnSpPr>
            <a:cxnSpLocks noChangeShapeType="1"/>
          </p:cNvCxnSpPr>
          <p:nvPr/>
        </p:nvCxnSpPr>
        <p:spPr bwMode="auto">
          <a:xfrm rot="10800000">
            <a:off x="4613031" y="3992563"/>
            <a:ext cx="1783374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Straight Connector 27"/>
          <p:cNvCxnSpPr>
            <a:cxnSpLocks noChangeShapeType="1"/>
          </p:cNvCxnSpPr>
          <p:nvPr/>
        </p:nvCxnSpPr>
        <p:spPr bwMode="auto">
          <a:xfrm rot="10800000">
            <a:off x="4648200" y="3632200"/>
            <a:ext cx="1260231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371" name="Oval 29"/>
          <p:cNvSpPr>
            <a:spLocks noChangeArrowheads="1"/>
          </p:cNvSpPr>
          <p:nvPr/>
        </p:nvSpPr>
        <p:spPr bwMode="auto">
          <a:xfrm>
            <a:off x="5040923" y="2073276"/>
            <a:ext cx="177312" cy="193675"/>
          </a:xfrm>
          <a:prstGeom prst="ellipse">
            <a:avLst/>
          </a:prstGeom>
          <a:solidFill>
            <a:srgbClr val="E3BEFF"/>
          </a:solidFill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72" name="Oval 30"/>
          <p:cNvSpPr>
            <a:spLocks noChangeArrowheads="1"/>
          </p:cNvSpPr>
          <p:nvPr/>
        </p:nvSpPr>
        <p:spPr bwMode="auto">
          <a:xfrm>
            <a:off x="5870331" y="3540125"/>
            <a:ext cx="178777" cy="192088"/>
          </a:xfrm>
          <a:prstGeom prst="ellipse">
            <a:avLst/>
          </a:prstGeom>
          <a:solidFill>
            <a:srgbClr val="E3BEFF"/>
          </a:solidFill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73" name="Oval 31"/>
          <p:cNvSpPr>
            <a:spLocks noChangeArrowheads="1"/>
          </p:cNvSpPr>
          <p:nvPr/>
        </p:nvSpPr>
        <p:spPr bwMode="auto">
          <a:xfrm>
            <a:off x="6285036" y="3884614"/>
            <a:ext cx="178777" cy="193675"/>
          </a:xfrm>
          <a:prstGeom prst="ellipse">
            <a:avLst/>
          </a:prstGeom>
          <a:solidFill>
            <a:srgbClr val="E3BEFF"/>
          </a:solidFill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74" name="TextBox 32"/>
          <p:cNvSpPr txBox="1">
            <a:spLocks noChangeArrowheads="1"/>
          </p:cNvSpPr>
          <p:nvPr/>
        </p:nvSpPr>
        <p:spPr bwMode="auto">
          <a:xfrm>
            <a:off x="3445120" y="1298576"/>
            <a:ext cx="148883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800"/>
              <a:t>energy flow</a:t>
            </a:r>
            <a:br>
              <a:rPr lang="en-US" altLang="en-US" sz="1800"/>
            </a:br>
            <a:r>
              <a:rPr lang="en-US" altLang="en-US" sz="1800"/>
              <a:t> kWh / m2.a</a:t>
            </a:r>
          </a:p>
        </p:txBody>
      </p:sp>
      <p:sp>
        <p:nvSpPr>
          <p:cNvPr id="15375" name="TextBox 33"/>
          <p:cNvSpPr txBox="1">
            <a:spLocks noChangeArrowheads="1"/>
          </p:cNvSpPr>
          <p:nvPr/>
        </p:nvSpPr>
        <p:spPr bwMode="auto">
          <a:xfrm>
            <a:off x="6726116" y="4811713"/>
            <a:ext cx="241788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800"/>
              <a:t>capital stock</a:t>
            </a:r>
            <a:br>
              <a:rPr lang="en-US" altLang="en-US" sz="1800"/>
            </a:br>
            <a:r>
              <a:rPr lang="en-US" altLang="en-US" sz="1800"/>
              <a:t> thermal quality</a:t>
            </a:r>
          </a:p>
        </p:txBody>
      </p:sp>
      <p:cxnSp>
        <p:nvCxnSpPr>
          <p:cNvPr id="15376" name="Straight Connector 36"/>
          <p:cNvCxnSpPr>
            <a:cxnSpLocks noChangeShapeType="1"/>
          </p:cNvCxnSpPr>
          <p:nvPr/>
        </p:nvCxnSpPr>
        <p:spPr bwMode="auto">
          <a:xfrm rot="10800000">
            <a:off x="4601308" y="2163763"/>
            <a:ext cx="523143" cy="127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377" name="TextBox 37"/>
          <p:cNvSpPr txBox="1">
            <a:spLocks noChangeArrowheads="1"/>
          </p:cNvSpPr>
          <p:nvPr/>
        </p:nvSpPr>
        <p:spPr bwMode="auto">
          <a:xfrm>
            <a:off x="3955074" y="1951039"/>
            <a:ext cx="65795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800"/>
              <a:t>160</a:t>
            </a:r>
          </a:p>
        </p:txBody>
      </p:sp>
      <p:sp>
        <p:nvSpPr>
          <p:cNvPr id="15378" name="TextBox 38"/>
          <p:cNvSpPr txBox="1">
            <a:spLocks noChangeArrowheads="1"/>
          </p:cNvSpPr>
          <p:nvPr/>
        </p:nvSpPr>
        <p:spPr bwMode="auto">
          <a:xfrm>
            <a:off x="4035669" y="3430588"/>
            <a:ext cx="65795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800"/>
              <a:t>40</a:t>
            </a:r>
          </a:p>
        </p:txBody>
      </p:sp>
      <p:sp>
        <p:nvSpPr>
          <p:cNvPr id="15379" name="TextBox 39"/>
          <p:cNvSpPr txBox="1">
            <a:spLocks noChangeArrowheads="1"/>
          </p:cNvSpPr>
          <p:nvPr/>
        </p:nvSpPr>
        <p:spPr bwMode="auto">
          <a:xfrm>
            <a:off x="4057651" y="3775075"/>
            <a:ext cx="65795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800"/>
              <a:t>15</a:t>
            </a: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467544" y="1412796"/>
            <a:ext cx="2880320" cy="404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2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Thermal energy services (functionalities) can be provided with a wide range of energy flows, depending on the quantity and quality of related </a:t>
            </a:r>
            <a:r>
              <a:rPr lang="en-US" dirty="0" smtClean="0"/>
              <a:t>stocks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7039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86" y="2259202"/>
            <a:ext cx="8435280" cy="246594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Suggestions</a:t>
            </a:r>
            <a:br>
              <a:rPr lang="en-US" dirty="0" smtClean="0"/>
            </a:br>
            <a:r>
              <a:rPr lang="en-US" dirty="0" smtClean="0"/>
              <a:t>for a checklist as to usability of modelling approaches for</a:t>
            </a:r>
            <a:br>
              <a:rPr lang="en-US" dirty="0" smtClean="0"/>
            </a:br>
            <a:r>
              <a:rPr lang="en-US" dirty="0" smtClean="0"/>
              <a:t>long-term energy transitions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56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35280" cy="1169798"/>
          </a:xfrm>
        </p:spPr>
        <p:txBody>
          <a:bodyPr>
            <a:normAutofit/>
          </a:bodyPr>
          <a:lstStyle/>
          <a:p>
            <a:r>
              <a:rPr lang="en-US" dirty="0" smtClean="0"/>
              <a:t>The issues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67544" y="1556792"/>
            <a:ext cx="6336704" cy="470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2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defRPr/>
            </a:pPr>
            <a:r>
              <a:rPr lang="en-US" dirty="0"/>
              <a:t>How could our energy system look like in the very-long </a:t>
            </a:r>
            <a:r>
              <a:rPr lang="en-US" dirty="0" smtClean="0"/>
              <a:t>term (e.g. 2030 or 2050)?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>
              <a:defRPr/>
            </a:pPr>
            <a:r>
              <a:rPr lang="en-US" dirty="0" smtClean="0"/>
              <a:t>How shall we describe in an analytical framework such </a:t>
            </a:r>
            <a:r>
              <a:rPr lang="en-US" dirty="0"/>
              <a:t>an energy system</a:t>
            </a:r>
            <a:r>
              <a:rPr lang="en-US" dirty="0" smtClean="0"/>
              <a:t>?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>
              <a:defRPr/>
            </a:pPr>
            <a:r>
              <a:rPr lang="en-US" dirty="0"/>
              <a:t>How can the transition to a very-long </a:t>
            </a:r>
            <a:r>
              <a:rPr lang="en-US" dirty="0" smtClean="0"/>
              <a:t>term structure </a:t>
            </a:r>
            <a:r>
              <a:rPr lang="en-US" dirty="0"/>
              <a:t>be handled in </a:t>
            </a:r>
            <a:r>
              <a:rPr lang="en-US" dirty="0" smtClean="0"/>
              <a:t>such an </a:t>
            </a:r>
            <a:r>
              <a:rPr lang="en-US" dirty="0"/>
              <a:t>analytical model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defRPr/>
            </a:pPr>
            <a:r>
              <a:rPr lang="en-US" dirty="0">
                <a:solidFill>
                  <a:srgbClr val="C00000"/>
                </a:solidFill>
              </a:rPr>
              <a:t>Which research gaps might become visible from the insights obtained from these answers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de-AT" dirty="0" smtClean="0">
              <a:solidFill>
                <a:srgbClr val="C00000"/>
              </a:solidFill>
            </a:endParaRPr>
          </a:p>
          <a:p>
            <a:pPr marL="800100" lvl="1" indent="-342900">
              <a:buFont typeface="Monotype Sorts" pitchFamily="2" charset="2"/>
              <a:buNone/>
              <a:defRPr/>
            </a:pPr>
            <a:endParaRPr lang="en-US" dirty="0" smtClean="0"/>
          </a:p>
          <a:p>
            <a:pPr marL="800100" lvl="1" indent="-342900">
              <a:defRPr/>
            </a:pPr>
            <a:endParaRPr lang="en-US" dirty="0" smtClean="0"/>
          </a:p>
          <a:p>
            <a:pPr marL="457200" indent="-457200">
              <a:buFont typeface="Monotype Sorts" pitchFamily="2" charset="2"/>
              <a:buAutoNum type="arabicPeriod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50802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35280" cy="1169798"/>
          </a:xfrm>
        </p:spPr>
        <p:txBody>
          <a:bodyPr>
            <a:normAutofit/>
          </a:bodyPr>
          <a:lstStyle/>
          <a:p>
            <a:r>
              <a:rPr lang="en-US" dirty="0" smtClean="0"/>
              <a:t>A preliminary checklist</a:t>
            </a:r>
            <a:br>
              <a:rPr lang="en-US" dirty="0" smtClean="0"/>
            </a:br>
            <a:r>
              <a:rPr lang="en-US" dirty="0" smtClean="0"/>
              <a:t>for evaluating modelling approaches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67544" y="1412796"/>
            <a:ext cx="8064896" cy="404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2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Detail of </a:t>
            </a:r>
            <a:r>
              <a:rPr lang="en-US" dirty="0" smtClean="0"/>
              <a:t>structures</a:t>
            </a:r>
          </a:p>
          <a:p>
            <a:pPr lvl="1"/>
            <a:r>
              <a:rPr lang="en-US" dirty="0" smtClean="0"/>
              <a:t>Which layers of the energy cascade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Separation </a:t>
            </a:r>
            <a:r>
              <a:rPr lang="en-US" dirty="0"/>
              <a:t>of structures from mechanism</a:t>
            </a:r>
          </a:p>
          <a:p>
            <a:pPr lvl="1"/>
            <a:r>
              <a:rPr lang="en-US" dirty="0"/>
              <a:t>Description of structures, e.g. independent of market mechanisms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Mechanisms that can be applied to </a:t>
            </a:r>
            <a:r>
              <a:rPr lang="en-US" dirty="0" smtClean="0"/>
              <a:t>structures</a:t>
            </a:r>
          </a:p>
          <a:p>
            <a:pPr lvl="1"/>
            <a:r>
              <a:rPr lang="en-US" dirty="0" smtClean="0"/>
              <a:t>Price and non-price determined mechanisms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Explicit treatment of energy </a:t>
            </a:r>
            <a:r>
              <a:rPr lang="en-US" dirty="0" smtClean="0"/>
              <a:t>services (functionalities)</a:t>
            </a:r>
          </a:p>
          <a:p>
            <a:pPr lvl="1"/>
            <a:r>
              <a:rPr lang="en-US" dirty="0" smtClean="0"/>
              <a:t>Detail of those services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Interaction between energy services and energy flows</a:t>
            </a:r>
            <a:br>
              <a:rPr lang="en-US" dirty="0"/>
            </a:br>
            <a:r>
              <a:rPr lang="en-US" dirty="0"/>
              <a:t>with </a:t>
            </a:r>
            <a:r>
              <a:rPr lang="en-US" dirty="0" smtClean="0"/>
              <a:t>related stocks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20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725008" y="2027239"/>
            <a:ext cx="18473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de-DE" altLang="en-US"/>
              <a:t/>
            </a:r>
            <a:br>
              <a:rPr lang="de-DE" altLang="en-US"/>
            </a:br>
            <a:endParaRPr lang="de-DE" altLang="en-US" sz="3200"/>
          </a:p>
          <a:p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41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12910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86" y="2259202"/>
            <a:ext cx="8435280" cy="246594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Fathoming the future</a:t>
            </a:r>
            <a:br>
              <a:rPr lang="en-US" dirty="0" smtClean="0"/>
            </a:br>
            <a:r>
              <a:rPr lang="en-US" dirty="0" smtClean="0"/>
              <a:t>of our energy systems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What we might already know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2155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14692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E3BE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27135" y="493713"/>
            <a:ext cx="3812839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4000">
                <a:solidFill>
                  <a:srgbClr val="FFFF00"/>
                </a:solidFill>
              </a:rPr>
              <a:t>Buildings</a:t>
            </a:r>
            <a:br>
              <a:rPr lang="en-US" altLang="en-US" sz="4000">
                <a:solidFill>
                  <a:srgbClr val="FFFF00"/>
                </a:solidFill>
              </a:rPr>
            </a:br>
            <a:endParaRPr lang="en-US" altLang="en-US" sz="4000">
              <a:solidFill>
                <a:srgbClr val="FFFF00"/>
              </a:solidFill>
            </a:endParaRPr>
          </a:p>
          <a:p>
            <a:r>
              <a:rPr lang="en-US" altLang="en-US" sz="2800">
                <a:solidFill>
                  <a:srgbClr val="FFFFFF"/>
                </a:solidFill>
              </a:rPr>
              <a:t>Life Cycle Tower One</a:t>
            </a:r>
            <a:br>
              <a:rPr lang="en-US" altLang="en-US" sz="2800">
                <a:solidFill>
                  <a:srgbClr val="FFFFFF"/>
                </a:solidFill>
              </a:rPr>
            </a:br>
            <a:r>
              <a:rPr lang="en-US" altLang="en-US" sz="2800">
                <a:solidFill>
                  <a:srgbClr val="FFFFFF"/>
                </a:solidFill>
              </a:rPr>
              <a:t>Dornbirn, Austria</a:t>
            </a: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9199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77312" y="223838"/>
            <a:ext cx="874248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2400" b="1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e-AT" altLang="en-US" sz="3200" dirty="0"/>
              <a:t/>
            </a:r>
            <a:br>
              <a:rPr lang="de-AT" altLang="en-US" sz="3200" dirty="0"/>
            </a:br>
            <a:r>
              <a:rPr lang="de-AT" altLang="en-US" sz="3200" dirty="0"/>
              <a:t/>
            </a:r>
            <a:br>
              <a:rPr lang="de-AT" altLang="en-US" sz="3200" dirty="0"/>
            </a:br>
            <a:r>
              <a:rPr lang="de-AT" altLang="en-US" sz="3200" dirty="0"/>
              <a:t/>
            </a:r>
            <a:br>
              <a:rPr lang="de-AT" altLang="en-US" sz="3200" dirty="0"/>
            </a:br>
            <a:r>
              <a:rPr lang="en-US" altLang="en-US" sz="2800" dirty="0"/>
              <a:t>The future of buildings</a:t>
            </a:r>
            <a:br>
              <a:rPr lang="en-US" altLang="en-US" sz="2800" dirty="0"/>
            </a:br>
            <a:r>
              <a:rPr lang="en-US" altLang="en-US" dirty="0">
                <a:solidFill>
                  <a:schemeClr val="tx2"/>
                </a:solidFill>
              </a:rPr>
              <a:t>It is available already now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06266" y="1930401"/>
            <a:ext cx="46101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2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defRPr/>
            </a:pPr>
            <a:r>
              <a:rPr lang="en-US" dirty="0" smtClean="0"/>
              <a:t>Wood-hybrid house</a:t>
            </a:r>
          </a:p>
          <a:p>
            <a:pPr marL="857250" lvl="1" indent="-457200">
              <a:defRPr/>
            </a:pPr>
            <a:r>
              <a:rPr lang="en-US" sz="2000" dirty="0" smtClean="0"/>
              <a:t>8 floors</a:t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>
              <a:defRPr/>
            </a:pPr>
            <a:r>
              <a:rPr lang="en-US" dirty="0" smtClean="0"/>
              <a:t>Extreme low-energy standard</a:t>
            </a:r>
          </a:p>
          <a:p>
            <a:pPr marL="857250" lvl="1" indent="-457200">
              <a:defRPr/>
            </a:pPr>
            <a:r>
              <a:rPr lang="en-US" sz="2000" dirty="0" smtClean="0"/>
              <a:t>1/10 of buildings average</a:t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>
              <a:defRPr/>
            </a:pPr>
            <a:r>
              <a:rPr lang="en-US" dirty="0" smtClean="0"/>
              <a:t>Modular construction</a:t>
            </a:r>
          </a:p>
          <a:p>
            <a:pPr marL="857250" lvl="1" indent="-457200">
              <a:defRPr/>
            </a:pPr>
            <a:r>
              <a:rPr lang="en-US" sz="2000" dirty="0" smtClean="0"/>
              <a:t>Prefabricated elements</a:t>
            </a:r>
          </a:p>
          <a:p>
            <a:pPr marL="400050" lvl="1" indent="0">
              <a:buFont typeface="Monotype Sorts" pitchFamily="2" charset="2"/>
              <a:buNone/>
              <a:defRPr/>
            </a:pPr>
            <a:endParaRPr lang="de-AT" dirty="0" smtClean="0"/>
          </a:p>
          <a:p>
            <a:pPr marL="800100" lvl="1" indent="-342900">
              <a:buFont typeface="Monotype Sorts" pitchFamily="2" charset="2"/>
              <a:buNone/>
              <a:defRPr/>
            </a:pPr>
            <a:endParaRPr lang="en-US" dirty="0" smtClean="0"/>
          </a:p>
          <a:p>
            <a:pPr marL="800100" lvl="1" indent="-342900">
              <a:defRPr/>
            </a:pPr>
            <a:endParaRPr lang="en-US" dirty="0" smtClean="0"/>
          </a:p>
          <a:p>
            <a:pPr marL="457200" indent="-457200">
              <a:buFont typeface="Monotype Sorts" pitchFamily="2" charset="2"/>
              <a:buAutoNum type="arabicPeriod"/>
              <a:defRPr/>
            </a:pPr>
            <a:endParaRPr lang="en-US" dirty="0" smtClean="0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79914"/>
            <a:ext cx="34290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E3BE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96976"/>
            <a:ext cx="34290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E3BE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5660781" y="3556000"/>
            <a:ext cx="34802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/>
            <a:r>
              <a:rPr lang="de-AT" altLang="en-US" sz="1800" dirty="0">
                <a:solidFill>
                  <a:schemeClr val="tx2"/>
                </a:solidFill>
              </a:rPr>
              <a:t>Life Cycle Tower </a:t>
            </a:r>
            <a:r>
              <a:rPr lang="de-AT" altLang="en-US" sz="1800" dirty="0" err="1">
                <a:solidFill>
                  <a:schemeClr val="tx2"/>
                </a:solidFill>
              </a:rPr>
              <a:t>One</a:t>
            </a:r>
            <a:r>
              <a:rPr lang="de-AT" altLang="en-US" sz="1800" dirty="0">
                <a:solidFill>
                  <a:schemeClr val="tx2"/>
                </a:solidFill>
              </a:rPr>
              <a:t/>
            </a:r>
            <a:br>
              <a:rPr lang="de-AT" altLang="en-US" sz="1800" dirty="0">
                <a:solidFill>
                  <a:schemeClr val="tx2"/>
                </a:solidFill>
              </a:rPr>
            </a:br>
            <a:r>
              <a:rPr lang="de-AT" altLang="en-US" sz="1800" dirty="0">
                <a:solidFill>
                  <a:schemeClr val="tx2"/>
                </a:solidFill>
              </a:rPr>
              <a:t> in Dornbirn, Austria</a:t>
            </a:r>
            <a:endParaRPr lang="en-US" alt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579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177312" y="223838"/>
            <a:ext cx="874248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2400" b="1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de-AT" altLang="en-US" sz="3200"/>
              <a:t/>
            </a:r>
            <a:br>
              <a:rPr lang="de-AT" altLang="en-US" sz="3200"/>
            </a:br>
            <a:r>
              <a:rPr lang="de-AT" altLang="en-US" sz="3200"/>
              <a:t/>
            </a:r>
            <a:br>
              <a:rPr lang="de-AT" altLang="en-US" sz="3200"/>
            </a:br>
            <a:r>
              <a:rPr lang="de-AT" altLang="en-US" sz="3200"/>
              <a:t/>
            </a:r>
            <a:br>
              <a:rPr lang="de-AT" altLang="en-US" sz="3200"/>
            </a:br>
            <a:r>
              <a:rPr lang="en-US" altLang="en-US" sz="2800"/>
              <a:t>A new mindset for buildings</a:t>
            </a:r>
            <a:br>
              <a:rPr lang="en-US" altLang="en-US" sz="2800"/>
            </a:br>
            <a:r>
              <a:rPr lang="en-US" altLang="en-US">
                <a:solidFill>
                  <a:schemeClr val="tx2"/>
                </a:solidFill>
              </a:rPr>
              <a:t>Their new functionalities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06266" y="1611313"/>
            <a:ext cx="5084885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24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n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ä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defRPr/>
            </a:pPr>
            <a:r>
              <a:rPr lang="en-US" dirty="0" smtClean="0"/>
              <a:t>New requirements</a:t>
            </a:r>
          </a:p>
          <a:p>
            <a:pPr marL="857250" lvl="1" indent="-457200">
              <a:defRPr/>
            </a:pPr>
            <a:r>
              <a:rPr lang="en-US" sz="2000" dirty="0" smtClean="0"/>
              <a:t>“Working at home”</a:t>
            </a:r>
          </a:p>
          <a:p>
            <a:pPr marL="857250" lvl="1" indent="-457200">
              <a:defRPr/>
            </a:pPr>
            <a:r>
              <a:rPr lang="en-US" sz="2000" dirty="0" smtClean="0"/>
              <a:t>Aging society</a:t>
            </a:r>
            <a:br>
              <a:rPr lang="en-US" sz="2000" dirty="0" smtClean="0"/>
            </a:br>
            <a:endParaRPr lang="en-US" sz="2000" dirty="0" smtClean="0"/>
          </a:p>
          <a:p>
            <a:pPr marL="457200" indent="-457200">
              <a:defRPr/>
            </a:pPr>
            <a:r>
              <a:rPr lang="en-US" dirty="0" smtClean="0"/>
              <a:t>Buildings will serve as infrastructure for the energy system</a:t>
            </a:r>
          </a:p>
          <a:p>
            <a:pPr marL="857250" lvl="1" indent="-457200">
              <a:defRPr/>
            </a:pPr>
            <a:r>
              <a:rPr lang="en-US" sz="2000" dirty="0" smtClean="0"/>
              <a:t>Integrated PV and wind turbines</a:t>
            </a:r>
          </a:p>
          <a:p>
            <a:pPr marL="857250" lvl="1" indent="-457200">
              <a:defRPr/>
            </a:pPr>
            <a:r>
              <a:rPr lang="en-US" sz="2000" dirty="0" smtClean="0"/>
              <a:t>High-efficient co-generation of heat and power</a:t>
            </a:r>
            <a:endParaRPr lang="de-AT" dirty="0" smtClean="0"/>
          </a:p>
          <a:p>
            <a:pPr marL="857250" lvl="1" indent="-457200">
              <a:defRPr/>
            </a:pPr>
            <a:endParaRPr lang="de-AT" dirty="0" smtClean="0"/>
          </a:p>
          <a:p>
            <a:pPr marL="800100" lvl="1" indent="-342900">
              <a:buFont typeface="Monotype Sorts" pitchFamily="2" charset="2"/>
              <a:buNone/>
              <a:defRPr/>
            </a:pPr>
            <a:endParaRPr lang="de-AT" dirty="0" smtClean="0"/>
          </a:p>
          <a:p>
            <a:pPr marL="800100" lvl="1" indent="-342900">
              <a:defRPr/>
            </a:pPr>
            <a:endParaRPr lang="de-AT" dirty="0" smtClean="0"/>
          </a:p>
          <a:p>
            <a:pPr marL="457200" indent="-457200">
              <a:buFont typeface="Monotype Sorts" pitchFamily="2" charset="2"/>
              <a:buAutoNum type="arabicPeriod"/>
              <a:defRPr/>
            </a:pPr>
            <a:endParaRPr lang="de-AT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82" y="4349750"/>
            <a:ext cx="3483219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E3BE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82" y="909639"/>
            <a:ext cx="3483219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E3BE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5660781" y="3556000"/>
            <a:ext cx="34802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r"/>
            <a:r>
              <a:rPr lang="de-AT" altLang="en-US" sz="1800" dirty="0">
                <a:solidFill>
                  <a:schemeClr val="tx2"/>
                </a:solidFill>
              </a:rPr>
              <a:t>2226 House in Lustenau,</a:t>
            </a:r>
            <a:br>
              <a:rPr lang="de-AT" altLang="en-US" sz="1800" dirty="0">
                <a:solidFill>
                  <a:schemeClr val="tx2"/>
                </a:solidFill>
              </a:rPr>
            </a:br>
            <a:r>
              <a:rPr lang="de-AT" altLang="en-US" sz="1800" dirty="0">
                <a:solidFill>
                  <a:schemeClr val="tx2"/>
                </a:solidFill>
              </a:rPr>
              <a:t>Austria</a:t>
            </a:r>
            <a:endParaRPr lang="en-US" alt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5056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0" y="3556000"/>
            <a:ext cx="3433397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E3BE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39" y="2455864"/>
            <a:ext cx="366932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E3BE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477" y="174626"/>
            <a:ext cx="1270489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E3BE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301870" y="-2398"/>
            <a:ext cx="3898824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de-AT" altLang="en-US" sz="4000" dirty="0">
                <a:solidFill>
                  <a:schemeClr val="tx2"/>
                </a:solidFill>
              </a:rPr>
              <a:t>Mobility</a:t>
            </a:r>
            <a:r>
              <a:rPr lang="de-AT" altLang="en-US" sz="4000" dirty="0">
                <a:solidFill>
                  <a:srgbClr val="FFFF00"/>
                </a:solidFill>
              </a:rPr>
              <a:t/>
            </a:r>
            <a:br>
              <a:rPr lang="de-AT" altLang="en-US" sz="4000" dirty="0">
                <a:solidFill>
                  <a:srgbClr val="FFFF00"/>
                </a:solidFill>
              </a:rPr>
            </a:br>
            <a:endParaRPr lang="de-AT" altLang="en-US" sz="4000" dirty="0">
              <a:solidFill>
                <a:schemeClr val="tx2"/>
              </a:solidFill>
            </a:endParaRPr>
          </a:p>
          <a:p>
            <a:r>
              <a:rPr lang="en-US" altLang="en-US" sz="2800" dirty="0"/>
              <a:t>What could this mean</a:t>
            </a:r>
            <a:br>
              <a:rPr lang="en-US" altLang="en-US" sz="2800" dirty="0"/>
            </a:br>
            <a:r>
              <a:rPr lang="en-US" altLang="en-US" sz="2800" dirty="0"/>
              <a:t>in the future?</a:t>
            </a:r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53816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59882" y="260648"/>
            <a:ext cx="86773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800" dirty="0"/>
              <a:t>Mobility does not always need a transport activity</a:t>
            </a:r>
            <a:br>
              <a:rPr lang="en-US" altLang="en-US" sz="2800" dirty="0"/>
            </a:br>
            <a:r>
              <a:rPr lang="en-US" altLang="en-US" dirty="0">
                <a:solidFill>
                  <a:schemeClr val="tx2"/>
                </a:solidFill>
              </a:rPr>
              <a:t>e.g. 3D video conferences</a:t>
            </a: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4994031" y="5299075"/>
            <a:ext cx="3480289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tx2"/>
                </a:solidFill>
              </a:rPr>
              <a:t>Holographic telepresence</a:t>
            </a: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372208" y="2135188"/>
            <a:ext cx="3919904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accent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dirty="0"/>
              <a:t>Mobility </a:t>
            </a:r>
            <a:r>
              <a:rPr lang="en-US" altLang="en-US" dirty="0">
                <a:solidFill>
                  <a:schemeClr val="tx2"/>
                </a:solidFill>
              </a:rPr>
              <a:t/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dirty="0">
                <a:solidFill>
                  <a:schemeClr val="tx2"/>
                </a:solidFill>
              </a:rPr>
              <a:t>means access to persons and commodities</a:t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dirty="0">
                <a:solidFill>
                  <a:schemeClr val="tx2"/>
                </a:solidFill>
              </a:rPr>
              <a:t/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dirty="0">
                <a:solidFill>
                  <a:schemeClr val="tx2"/>
                </a:solidFill>
              </a:rPr>
              <a:t>For </a:t>
            </a:r>
            <a:r>
              <a:rPr lang="en-US" altLang="en-US" dirty="0" smtClean="0">
                <a:solidFill>
                  <a:schemeClr val="tx2"/>
                </a:solidFill>
              </a:rPr>
              <a:t>this functionality we </a:t>
            </a:r>
            <a:r>
              <a:rPr lang="en-US" altLang="en-US" dirty="0">
                <a:solidFill>
                  <a:schemeClr val="tx2"/>
                </a:solidFill>
              </a:rPr>
              <a:t>will need much less transport activities</a:t>
            </a:r>
          </a:p>
        </p:txBody>
      </p:sp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69" y="1905000"/>
            <a:ext cx="4608635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E3BE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55630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iEn">
  <a:themeElements>
    <a:clrScheme name="Kli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62F77"/>
      </a:accent1>
      <a:accent2>
        <a:srgbClr val="27478D"/>
      </a:accent2>
      <a:accent3>
        <a:srgbClr val="1B3E84"/>
      </a:accent3>
      <a:accent4>
        <a:srgbClr val="2464A8"/>
      </a:accent4>
      <a:accent5>
        <a:srgbClr val="008CD6"/>
      </a:accent5>
      <a:accent6>
        <a:srgbClr val="25A9E3"/>
      </a:accent6>
      <a:hlink>
        <a:srgbClr val="A6DAF5"/>
      </a:hlink>
      <a:folHlink>
        <a:srgbClr val="347CB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KliEn</Template>
  <TotalTime>0</TotalTime>
  <Words>264</Words>
  <Application>Microsoft Office PowerPoint</Application>
  <PresentationFormat>Bildschirmpräsentation (4:3)</PresentationFormat>
  <Paragraphs>127</Paragraphs>
  <Slides>20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KliEn</vt:lpstr>
      <vt:lpstr>Searching for modelling tools for supporting long-term energy transitions  Suggested guidelines for a research plan  </vt:lpstr>
      <vt:lpstr>The issues</vt:lpstr>
      <vt:lpstr>Folie 3</vt:lpstr>
      <vt:lpstr>Fathoming the future of our energy systems  What we might already know</vt:lpstr>
      <vt:lpstr>Folie 5</vt:lpstr>
      <vt:lpstr>Folie 6</vt:lpstr>
      <vt:lpstr>Folie 7</vt:lpstr>
      <vt:lpstr>Folie 8</vt:lpstr>
      <vt:lpstr>Folie 9</vt:lpstr>
      <vt:lpstr>Almost no current modelling approach can adequately deal with long-term transitions  But this is still not an accepted insight</vt:lpstr>
      <vt:lpstr>Why the conventional “black box” approach is insufficient</vt:lpstr>
      <vt:lpstr>Guideline 1  Make (as much as possible of) the full structure of the  (energy) system visible</vt:lpstr>
      <vt:lpstr>The advanced “structural” approach</vt:lpstr>
      <vt:lpstr>Guideline 2  Separate the representation of the structure from the representation of mechanisms</vt:lpstr>
      <vt:lpstr>Structures can be driven by a variety of mechanisms</vt:lpstr>
      <vt:lpstr>Overlapping mechanisms can operate on the same structure</vt:lpstr>
      <vt:lpstr>Guideline 3  Observe the interaction between stocks and flows</vt:lpstr>
      <vt:lpstr>Stocks and flows interact on all stages of the cascade of the energy system</vt:lpstr>
      <vt:lpstr>Suggestions for a checklist as to usability of modelling approaches for long-term energy transitions </vt:lpstr>
      <vt:lpstr>A preliminary checklist for evaluating modelling approaches</vt:lpstr>
    </vt:vector>
  </TitlesOfParts>
  <Company>WSR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Effects of Measures Promoting Energy Efficiency and RES in Austrian CEM Regions</dc:title>
  <dc:creator>Claudia Kettner</dc:creator>
  <cp:lastModifiedBy>koeberl</cp:lastModifiedBy>
  <cp:revision>225</cp:revision>
  <dcterms:created xsi:type="dcterms:W3CDTF">2012-05-04T17:03:12Z</dcterms:created>
  <dcterms:modified xsi:type="dcterms:W3CDTF">2015-04-22T11:25:41Z</dcterms:modified>
</cp:coreProperties>
</file>